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84" r:id="rId4"/>
    <p:sldId id="260" r:id="rId5"/>
    <p:sldId id="285" r:id="rId6"/>
    <p:sldId id="28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2" r:id="rId17"/>
    <p:sldId id="257" r:id="rId18"/>
    <p:sldId id="274" r:id="rId19"/>
    <p:sldId id="276" r:id="rId20"/>
    <p:sldId id="277" r:id="rId21"/>
    <p:sldId id="273" r:id="rId22"/>
    <p:sldId id="279" r:id="rId23"/>
    <p:sldId id="280" r:id="rId24"/>
    <p:sldId id="28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57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FE267-AD21-48C4-9299-C6A369622CF3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A6FEA-B8F5-482D-BA6A-4D0124AA15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36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D594A96D-7531-4EA9-9764-B2DEE00278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4601E01-BD24-40D1-BB56-C080242E3791}" type="slidenum">
              <a:rPr lang="en-US" altLang="zh-CN" sz="1300"/>
              <a:pPr eaLnBrk="1" hangingPunct="1"/>
              <a:t>18</a:t>
            </a:fld>
            <a:endParaRPr lang="en-US" altLang="zh-CN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3C787EAF-CB2A-4C78-B9F2-F3C370752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257EF6A6-36DB-4E8A-9359-D85F75A47F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FC00DA48-5CE4-438E-A54D-0C50B8B379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61EA564-3CE3-45CB-BE29-CC18D6F681C3}" type="slidenum">
              <a:rPr lang="en-US" altLang="zh-CN" sz="1300"/>
              <a:pPr eaLnBrk="1" hangingPunct="1"/>
              <a:t>19</a:t>
            </a:fld>
            <a:endParaRPr lang="en-US" altLang="zh-CN" sz="13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52078384-2A26-4073-A4BA-B71DA5DC2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9F909E00-AF41-450C-950F-04C3D214F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F9E20C5-5B58-47F3-9B81-F89EC48CF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586B6F0-6408-4AAA-A4BF-B0CAF04A0872}" type="slidenum">
              <a:rPr lang="en-US" altLang="zh-CN" sz="1300"/>
              <a:pPr eaLnBrk="1" hangingPunct="1"/>
              <a:t>20</a:t>
            </a:fld>
            <a:endParaRPr lang="en-US" altLang="zh-CN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218513BB-EC64-4DDF-B269-149043485B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3A85185-FC76-43E5-B37E-729E78C9DD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6D4513-BE76-4A78-9C54-A8C597F8B6DB}"/>
              </a:ext>
            </a:extLst>
          </p:cNvPr>
          <p:cNvSpPr/>
          <p:nvPr userDrawn="1"/>
        </p:nvSpPr>
        <p:spPr>
          <a:xfrm>
            <a:off x="0" y="0"/>
            <a:ext cx="9144000" cy="6815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72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30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80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40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8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66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42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915350-1399-4E36-B537-CCC8477146E9}"/>
              </a:ext>
            </a:extLst>
          </p:cNvPr>
          <p:cNvSpPr/>
          <p:nvPr userDrawn="1"/>
        </p:nvSpPr>
        <p:spPr>
          <a:xfrm>
            <a:off x="0" y="0"/>
            <a:ext cx="9144000" cy="68154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15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4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6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EFC18-6969-4059-9057-E29EA443160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6D11-34A2-4D06-BA63-70EA8914D6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4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mation of particles in a classical molecular dynamics simulation">
            <a:extLst>
              <a:ext uri="{FF2B5EF4-FFF2-40B4-BE49-F238E27FC236}">
                <a16:creationId xmlns:a16="http://schemas.microsoft.com/office/drawing/2014/main" id="{367B86EC-A37F-4814-A493-205ED5272E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8472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E607680-5EBC-4AD2-B618-091E34EA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13" y="1911662"/>
            <a:ext cx="2119048" cy="655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7B1C0BA-8823-4929-9956-9F2B2EFB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677" y="4645749"/>
            <a:ext cx="3265519" cy="921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617C58C-E592-4382-AA25-E071D225A051}"/>
              </a:ext>
            </a:extLst>
          </p:cNvPr>
          <p:cNvSpPr txBox="1"/>
          <p:nvPr/>
        </p:nvSpPr>
        <p:spPr>
          <a:xfrm>
            <a:off x="2284196" y="0"/>
            <a:ext cx="4579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分子动力学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C19022-CC6C-43AE-82C5-DB10D58B367E}"/>
              </a:ext>
            </a:extLst>
          </p:cNvPr>
          <p:cNvSpPr txBox="1"/>
          <p:nvPr/>
        </p:nvSpPr>
        <p:spPr>
          <a:xfrm>
            <a:off x="4924865" y="3098682"/>
            <a:ext cx="3956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3040">
              <a:lnSpc>
                <a:spcPts val="2395"/>
              </a:lnSpc>
              <a:spcBef>
                <a:spcPts val="105"/>
              </a:spcBef>
            </a:pPr>
            <a:r>
              <a:rPr lang="en-US" altLang="zh-CN" sz="2000" dirty="0">
                <a:latin typeface="Calibri"/>
                <a:cs typeface="Calibri"/>
              </a:rPr>
              <a:t>Force</a:t>
            </a:r>
            <a:r>
              <a:rPr lang="en-US" altLang="zh-CN" sz="2000" spc="-55" dirty="0">
                <a:latin typeface="Calibri"/>
                <a:cs typeface="Calibri"/>
              </a:rPr>
              <a:t> </a:t>
            </a:r>
            <a:r>
              <a:rPr lang="zh-CN" altLang="en-US" sz="2000" dirty="0">
                <a:latin typeface="Cambria Math"/>
                <a:cs typeface="Cambria Math"/>
              </a:rPr>
              <a:t>𝑭</a:t>
            </a:r>
            <a:r>
              <a:rPr lang="en-US" altLang="zh-CN" sz="2000" spc="-35" dirty="0">
                <a:latin typeface="Cambria Math"/>
                <a:cs typeface="Cambria Math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can</a:t>
            </a:r>
            <a:r>
              <a:rPr lang="en-US" altLang="zh-CN" sz="2000" spc="-60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be</a:t>
            </a:r>
            <a:r>
              <a:rPr lang="en-US" altLang="zh-CN" sz="2000" spc="-5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obtained</a:t>
            </a:r>
            <a:r>
              <a:rPr lang="en-US" altLang="zh-CN" sz="2000" spc="-50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by</a:t>
            </a:r>
            <a:r>
              <a:rPr lang="en-US" altLang="zh-CN" sz="2000" spc="-50" dirty="0">
                <a:latin typeface="Calibri"/>
                <a:cs typeface="Calibri"/>
              </a:rPr>
              <a:t> </a:t>
            </a:r>
            <a:r>
              <a:rPr lang="en-US" altLang="zh-CN" sz="2000" spc="-25" dirty="0">
                <a:latin typeface="Calibri"/>
                <a:cs typeface="Calibri"/>
              </a:rPr>
              <a:t>first-</a:t>
            </a:r>
            <a:r>
              <a:rPr lang="en-US" altLang="zh-CN" sz="2000" dirty="0">
                <a:latin typeface="Calibri"/>
                <a:cs typeface="Calibri"/>
              </a:rPr>
              <a:t>principles</a:t>
            </a:r>
            <a:r>
              <a:rPr lang="en-US" altLang="zh-CN" sz="2000" spc="-2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methods</a:t>
            </a:r>
            <a:r>
              <a:rPr lang="en-US" altLang="zh-CN" sz="2000" spc="-4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or</a:t>
            </a:r>
            <a:r>
              <a:rPr lang="en-US" altLang="zh-CN" sz="2000" spc="-55" dirty="0">
                <a:latin typeface="Calibri"/>
                <a:cs typeface="Calibri"/>
              </a:rPr>
              <a:t> </a:t>
            </a:r>
            <a:r>
              <a:rPr lang="en-US" altLang="zh-CN" sz="2000" dirty="0">
                <a:latin typeface="Calibri"/>
                <a:cs typeface="Calibri"/>
              </a:rPr>
              <a:t>force</a:t>
            </a:r>
            <a:r>
              <a:rPr lang="en-US" altLang="zh-CN" sz="2000" spc="-55" dirty="0">
                <a:latin typeface="Calibri"/>
                <a:cs typeface="Calibri"/>
              </a:rPr>
              <a:t> </a:t>
            </a:r>
            <a:r>
              <a:rPr lang="en-US" altLang="zh-CN" sz="2000" spc="-10" dirty="0">
                <a:latin typeface="Calibri"/>
                <a:cs typeface="Calibri"/>
              </a:rPr>
              <a:t>field</a:t>
            </a:r>
            <a:endParaRPr lang="en-US" altLang="zh-CN" sz="2000" dirty="0">
              <a:latin typeface="Calibri"/>
              <a:cs typeface="Calibri"/>
            </a:endParaRPr>
          </a:p>
          <a:p>
            <a:pPr marL="193040">
              <a:lnSpc>
                <a:spcPts val="2395"/>
              </a:lnSpc>
            </a:pPr>
            <a:r>
              <a:rPr lang="en-US" altLang="zh-CN" sz="2000" spc="-10" dirty="0">
                <a:latin typeface="Calibri"/>
                <a:cs typeface="Calibri"/>
              </a:rPr>
              <a:t>methods</a:t>
            </a:r>
            <a:endParaRPr lang="en-US" altLang="zh-CN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39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457" y="1451514"/>
            <a:ext cx="7629721" cy="1134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Calibri"/>
                <a:cs typeface="Calibri"/>
              </a:rPr>
              <a:t>1. </a:t>
            </a:r>
            <a:r>
              <a:rPr lang="en-US" sz="2400" dirty="0">
                <a:latin typeface="Calibri"/>
                <a:cs typeface="Calibri"/>
              </a:rPr>
              <a:t>  </a:t>
            </a:r>
            <a:r>
              <a:rPr sz="2400" dirty="0">
                <a:latin typeface="Calibri"/>
                <a:cs typeface="Calibri"/>
              </a:rPr>
              <a:t>Microcanonical ensemble: NVE</a:t>
            </a: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Calibri"/>
              <a:cs typeface="Calibri"/>
            </a:endParaRPr>
          </a:p>
          <a:p>
            <a:pPr marL="391795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Particle number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̶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volume(V)</a:t>
            </a:r>
            <a:r>
              <a:rPr sz="2400" spc="4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̶</a:t>
            </a:r>
            <a:r>
              <a:rPr sz="2400" spc="3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energy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(E)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conserved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5457" y="3059049"/>
            <a:ext cx="7705531" cy="13651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sz="2400" spc="-25" dirty="0">
                <a:latin typeface="Calibri"/>
                <a:cs typeface="Calibri"/>
              </a:rPr>
              <a:t>2.</a:t>
            </a:r>
            <a:r>
              <a:rPr sz="2400" dirty="0">
                <a:latin typeface="Calibri"/>
                <a:cs typeface="Calibri"/>
              </a:rPr>
              <a:t>	Canonical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ensemble: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NVT</a:t>
            </a:r>
            <a:endParaRPr lang="en-US" sz="2400" spc="-25" dirty="0">
              <a:latin typeface="Calibri"/>
              <a:cs typeface="Calibri"/>
            </a:endParaRPr>
          </a:p>
          <a:p>
            <a:pPr marL="391795">
              <a:lnSpc>
                <a:spcPct val="100000"/>
              </a:lnSpc>
              <a:spcBef>
                <a:spcPts val="1939"/>
              </a:spcBef>
            </a:pPr>
            <a:r>
              <a:rPr lang="en-US" sz="2400" dirty="0">
                <a:latin typeface="Calibri"/>
                <a:cs typeface="Calibri"/>
              </a:rPr>
              <a:t>Particle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number</a:t>
            </a:r>
            <a:r>
              <a:rPr lang="en-US" sz="2400" spc="-4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(N)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̶</a:t>
            </a:r>
            <a:r>
              <a:rPr lang="en-US" sz="2400" spc="-3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volume(V)</a:t>
            </a:r>
            <a:r>
              <a:rPr lang="en-US" sz="2400" spc="4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are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conserved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@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given   (average)</a:t>
            </a:r>
            <a:r>
              <a:rPr lang="en-US" sz="2400" spc="-8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temperature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3BFE23-47BE-4AD3-8632-BF47DDB0741F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Ensembles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B9FB3DF-F4B8-4B12-B385-754B74745DF4}"/>
              </a:ext>
            </a:extLst>
          </p:cNvPr>
          <p:cNvSpPr txBox="1"/>
          <p:nvPr/>
        </p:nvSpPr>
        <p:spPr>
          <a:xfrm>
            <a:off x="905456" y="4897416"/>
            <a:ext cx="762972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lang="en-US" sz="2400" dirty="0">
                <a:latin typeface="Calibri"/>
                <a:cs typeface="Calibri"/>
              </a:rPr>
              <a:t>  NPT: </a:t>
            </a:r>
            <a:r>
              <a:rPr lang="en-US" altLang="zh-CN" sz="2400" dirty="0">
                <a:latin typeface="Calibri"/>
                <a:cs typeface="Calibri"/>
              </a:rPr>
              <a:t>fixed</a:t>
            </a:r>
            <a:r>
              <a:rPr lang="en-US" altLang="zh-CN" sz="2400" spc="-6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particle</a:t>
            </a:r>
            <a:r>
              <a:rPr lang="en-US" altLang="zh-CN" sz="2400" spc="-50" dirty="0">
                <a:latin typeface="Calibri"/>
                <a:cs typeface="Calibri"/>
              </a:rPr>
              <a:t> </a:t>
            </a:r>
            <a:r>
              <a:rPr lang="en-US" altLang="zh-CN" sz="2400" spc="-20" dirty="0">
                <a:latin typeface="Calibri"/>
                <a:cs typeface="Calibri"/>
              </a:rPr>
              <a:t>number,</a:t>
            </a:r>
            <a:r>
              <a:rPr lang="en-US" altLang="zh-CN" sz="2400" spc="-75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Pressure</a:t>
            </a:r>
            <a:r>
              <a:rPr lang="en-US" altLang="zh-CN" sz="2400" spc="-30" dirty="0">
                <a:latin typeface="Calibri"/>
                <a:cs typeface="Calibri"/>
              </a:rPr>
              <a:t> </a:t>
            </a:r>
            <a:r>
              <a:rPr lang="en-US" altLang="zh-CN" sz="2400" dirty="0">
                <a:latin typeface="Calibri"/>
                <a:cs typeface="Calibri"/>
              </a:rPr>
              <a:t>and</a:t>
            </a:r>
            <a:r>
              <a:rPr lang="en-US" altLang="zh-CN" sz="2400" spc="-60" dirty="0">
                <a:latin typeface="Calibri"/>
                <a:cs typeface="Calibri"/>
              </a:rPr>
              <a:t> </a:t>
            </a:r>
            <a:r>
              <a:rPr lang="en-US" altLang="zh-CN" sz="2400" spc="-10" dirty="0">
                <a:latin typeface="Calibri"/>
                <a:cs typeface="Calibri"/>
              </a:rPr>
              <a:t>temperature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14752" y="1350557"/>
            <a:ext cx="5301753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Instantaneous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Temperature: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601" y="3455206"/>
            <a:ext cx="23158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spc="-25" dirty="0">
                <a:latin typeface="Calibri"/>
                <a:cs typeface="Calibri"/>
              </a:rPr>
              <a:t>1.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Velocity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Rescaling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25185" y="2189072"/>
            <a:ext cx="273050" cy="396240"/>
          </a:xfrm>
          <a:custGeom>
            <a:avLst/>
            <a:gdLst/>
            <a:ahLst/>
            <a:cxnLst/>
            <a:rect l="l" t="t" r="r" b="b"/>
            <a:pathLst>
              <a:path w="273050" h="396239">
                <a:moveTo>
                  <a:pt x="0" y="99060"/>
                </a:moveTo>
                <a:lnTo>
                  <a:pt x="136398" y="99060"/>
                </a:lnTo>
                <a:lnTo>
                  <a:pt x="136398" y="0"/>
                </a:lnTo>
                <a:lnTo>
                  <a:pt x="272796" y="198120"/>
                </a:lnTo>
                <a:lnTo>
                  <a:pt x="136398" y="396239"/>
                </a:lnTo>
                <a:lnTo>
                  <a:pt x="136398" y="297180"/>
                </a:lnTo>
                <a:lnTo>
                  <a:pt x="0" y="29718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601" y="4276029"/>
            <a:ext cx="762456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Velocity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scaling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schemes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strictly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follow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canonical </a:t>
            </a:r>
            <a:r>
              <a:rPr sz="2000" dirty="0">
                <a:latin typeface="Calibri"/>
                <a:cs typeface="Calibri"/>
              </a:rPr>
              <a:t>ensemble,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though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practice,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amount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deviate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canonical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quite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 leads to discontinuities in the momentum part of the phase space trajectory due to the rescaling procedure at each time step.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C4CDE7-ABBF-4796-A778-7EFFB9ACE335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Thermostat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D26D97A-3559-4B0D-9699-11E4CD230897}"/>
                  </a:ext>
                </a:extLst>
              </p:cNvPr>
              <p:cNvSpPr txBox="1"/>
              <p:nvPr/>
            </p:nvSpPr>
            <p:spPr>
              <a:xfrm>
                <a:off x="1167781" y="2004908"/>
                <a:ext cx="3630454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D26D97A-3559-4B0D-9699-11E4CD230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781" y="2004908"/>
                <a:ext cx="3630454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4CFCC46-39FB-42DA-883B-DB8841CB7C75}"/>
                  </a:ext>
                </a:extLst>
              </p:cNvPr>
              <p:cNvSpPr txBox="1"/>
              <p:nvPr/>
            </p:nvSpPr>
            <p:spPr>
              <a:xfrm>
                <a:off x="4661710" y="2000930"/>
                <a:ext cx="2337266" cy="704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sup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4CFCC46-39FB-42DA-883B-DB8841CB7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710" y="2000930"/>
                <a:ext cx="2337266" cy="7041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CCE54FD-3B7A-4BFA-8E5D-7A8DF677DBF2}"/>
                  </a:ext>
                </a:extLst>
              </p:cNvPr>
              <p:cNvSpPr txBox="1"/>
              <p:nvPr/>
            </p:nvSpPr>
            <p:spPr>
              <a:xfrm>
                <a:off x="2163884" y="3389416"/>
                <a:ext cx="457786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type m:val="lin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CCE54FD-3B7A-4BFA-8E5D-7A8DF677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84" y="3389416"/>
                <a:ext cx="4577860" cy="427746"/>
              </a:xfrm>
              <a:prstGeom prst="rect">
                <a:avLst/>
              </a:prstGeom>
              <a:blipFill>
                <a:blip r:embed="rId5"/>
                <a:stretch>
                  <a:fillRect t="-88571" b="-15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8393" y="1626904"/>
            <a:ext cx="7209155" cy="36041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5"/>
              </a:spcBef>
            </a:pP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Nosé-</a:t>
            </a:r>
            <a:r>
              <a:rPr sz="2000" dirty="0">
                <a:latin typeface="Calibri"/>
                <a:cs typeface="Calibri"/>
              </a:rPr>
              <a:t>Hoover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thermostat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deterministic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constant </a:t>
            </a:r>
            <a:r>
              <a:rPr sz="2000" spc="-20" dirty="0">
                <a:latin typeface="Calibri"/>
                <a:cs typeface="Calibri"/>
              </a:rPr>
              <a:t>temperature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molecular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dynamics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simulations.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2000" dirty="0">
              <a:latin typeface="Calibri"/>
              <a:cs typeface="Calibri"/>
            </a:endParaRPr>
          </a:p>
          <a:p>
            <a:pPr marL="12700" marR="635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Originally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developed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Nosé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improved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further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Hoover. </a:t>
            </a:r>
            <a:r>
              <a:rPr sz="2000" dirty="0">
                <a:latin typeface="Calibri"/>
                <a:cs typeface="Calibri"/>
              </a:rPr>
              <a:t>Although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Nosé-</a:t>
            </a:r>
            <a:r>
              <a:rPr sz="2000" dirty="0">
                <a:latin typeface="Calibri"/>
                <a:cs typeface="Calibri"/>
              </a:rPr>
              <a:t>Hoover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thermostat consists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only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imaginary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particle,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simulation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achieve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realistic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constant- </a:t>
            </a:r>
            <a:r>
              <a:rPr sz="2000" spc="-20" dirty="0">
                <a:latin typeface="Calibri"/>
                <a:cs typeface="Calibri"/>
              </a:rPr>
              <a:t>temperature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condition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(canonical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ensemble).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Nosé–Hoover thermostat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commonly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accurate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efficient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methods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constant-</a:t>
            </a:r>
            <a:r>
              <a:rPr sz="2000" spc="-10" dirty="0">
                <a:latin typeface="Calibri"/>
                <a:cs typeface="Calibri"/>
              </a:rPr>
              <a:t>temperature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molecular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dynamics simulations.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98CF01-6187-43DF-97EC-E70FFD2E71F5}"/>
              </a:ext>
            </a:extLst>
          </p:cNvPr>
          <p:cNvSpPr txBox="1"/>
          <p:nvPr/>
        </p:nvSpPr>
        <p:spPr>
          <a:xfrm>
            <a:off x="695570" y="1104872"/>
            <a:ext cx="4565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  <a:tabLst>
                <a:tab pos="755015" algn="l"/>
              </a:tabLst>
            </a:pPr>
            <a:r>
              <a:rPr lang="en-US" altLang="zh-CN" sz="2000" spc="-25" dirty="0">
                <a:latin typeface="Calibri"/>
                <a:cs typeface="Calibri"/>
              </a:rPr>
              <a:t>2.</a:t>
            </a:r>
            <a:r>
              <a:rPr lang="en-US" altLang="zh-CN" sz="2000" dirty="0">
                <a:latin typeface="Calibri"/>
                <a:cs typeface="Calibri"/>
              </a:rPr>
              <a:t>	</a:t>
            </a:r>
            <a:r>
              <a:rPr lang="en-US" altLang="zh-CN" sz="2000" spc="-10" dirty="0" err="1">
                <a:latin typeface="Calibri"/>
                <a:cs typeface="Calibri"/>
              </a:rPr>
              <a:t>Nosé</a:t>
            </a:r>
            <a:r>
              <a:rPr lang="en-US" altLang="zh-CN" sz="2000" spc="-10" dirty="0">
                <a:latin typeface="Calibri"/>
                <a:cs typeface="Calibri"/>
              </a:rPr>
              <a:t>-</a:t>
            </a:r>
            <a:r>
              <a:rPr lang="en-US" altLang="zh-CN" sz="2000" dirty="0">
                <a:latin typeface="Calibri"/>
                <a:cs typeface="Calibri"/>
              </a:rPr>
              <a:t>Hoover</a:t>
            </a:r>
            <a:r>
              <a:rPr lang="en-US" altLang="zh-CN" sz="2000" spc="-50" dirty="0">
                <a:latin typeface="Calibri"/>
                <a:cs typeface="Calibri"/>
              </a:rPr>
              <a:t> </a:t>
            </a:r>
            <a:r>
              <a:rPr lang="en-US" altLang="zh-CN" sz="2000" spc="-10" dirty="0">
                <a:latin typeface="Calibri"/>
                <a:cs typeface="Calibri"/>
              </a:rPr>
              <a:t>Thermostat</a:t>
            </a:r>
            <a:endParaRPr lang="en-US" altLang="zh-CN" sz="2000" dirty="0">
              <a:latin typeface="Calibri"/>
              <a:cs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D2504A-7757-4E74-BA69-D564D036E567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Thermostat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718939" y="3915293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0535" y="0"/>
                </a:lnTo>
              </a:path>
            </a:pathLst>
          </a:custGeom>
          <a:ln w="1253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22054" y="3551673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2084" y="3910320"/>
            <a:ext cx="1530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9831" y="3561026"/>
            <a:ext cx="12382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i="1" spc="-50" dirty="0">
                <a:latin typeface="Times New Roman"/>
                <a:cs typeface="Times New Roman"/>
              </a:rPr>
              <a:t>N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2813" y="3952689"/>
            <a:ext cx="705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50" i="1" dirty="0">
                <a:latin typeface="Times New Roman"/>
                <a:cs typeface="Times New Roman"/>
              </a:rPr>
              <a:t>i</a:t>
            </a:r>
            <a:r>
              <a:rPr sz="1150" dirty="0">
                <a:latin typeface="Symbol"/>
                <a:cs typeface="Symbol"/>
              </a:rPr>
              <a:t></a:t>
            </a:r>
            <a:r>
              <a:rPr sz="1150" dirty="0">
                <a:latin typeface="Times New Roman"/>
                <a:cs typeface="Times New Roman"/>
              </a:rPr>
              <a:t>1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3000" spc="-37" baseline="9722" dirty="0">
                <a:latin typeface="Times New Roman"/>
                <a:cs typeface="Times New Roman"/>
              </a:rPr>
              <a:t>2</a:t>
            </a:r>
            <a:r>
              <a:rPr sz="3000" i="1" spc="-37" baseline="9722" dirty="0">
                <a:latin typeface="Times New Roman"/>
                <a:cs typeface="Times New Roman"/>
              </a:rPr>
              <a:t>m</a:t>
            </a:r>
            <a:r>
              <a:rPr sz="1725" i="1" spc="-37" baseline="-9661" dirty="0">
                <a:latin typeface="Times New Roman"/>
                <a:cs typeface="Times New Roman"/>
              </a:rPr>
              <a:t>i</a:t>
            </a:r>
            <a:endParaRPr sz="1725" baseline="-9661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6972" y="3584652"/>
            <a:ext cx="269621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54150" algn="l"/>
                <a:tab pos="1633855" algn="l"/>
                <a:tab pos="2077085" algn="l"/>
              </a:tabLst>
            </a:pPr>
            <a:r>
              <a:rPr sz="2000" i="1" spc="-95" dirty="0">
                <a:latin typeface="Times New Roman"/>
                <a:cs typeface="Times New Roman"/>
              </a:rPr>
              <a:t>Q</a:t>
            </a:r>
            <a:r>
              <a:rPr sz="2100" i="1" spc="-95" dirty="0">
                <a:latin typeface="Symbol"/>
                <a:cs typeface="Symbol"/>
              </a:rPr>
              <a:t>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3900" spc="-82" baseline="-3205" dirty="0">
                <a:latin typeface="Symbol"/>
                <a:cs typeface="Symbol"/>
              </a:rPr>
              <a:t></a:t>
            </a:r>
            <a:r>
              <a:rPr sz="2000" i="1" spc="-55" dirty="0">
                <a:latin typeface="Times New Roman"/>
                <a:cs typeface="Times New Roman"/>
              </a:rPr>
              <a:t>t</a:t>
            </a:r>
            <a:r>
              <a:rPr sz="2000" i="1" spc="-250" dirty="0">
                <a:latin typeface="Times New Roman"/>
                <a:cs typeface="Times New Roman"/>
              </a:rPr>
              <a:t> </a:t>
            </a:r>
            <a:r>
              <a:rPr sz="3900" spc="-322" baseline="-3205" dirty="0">
                <a:latin typeface="Symbol"/>
                <a:cs typeface="Symbol"/>
              </a:rPr>
              <a:t></a:t>
            </a:r>
            <a:r>
              <a:rPr sz="3900" spc="-277" baseline="-32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4500" baseline="-8333" dirty="0">
                <a:latin typeface="Symbol"/>
                <a:cs typeface="Symbol"/>
              </a:rPr>
              <a:t></a:t>
            </a:r>
            <a:r>
              <a:rPr sz="4500" spc="-667" baseline="-8333" dirty="0">
                <a:latin typeface="Times New Roman"/>
                <a:cs typeface="Times New Roman"/>
              </a:rPr>
              <a:t> </a:t>
            </a:r>
            <a:r>
              <a:rPr sz="1725" i="1" u="sng" baseline="362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25" i="1" u="sng" spc="-75" baseline="362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725" i="1" u="sng" baseline="3623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725" i="1" u="none" baseline="36231" dirty="0">
                <a:latin typeface="Times New Roman"/>
                <a:cs typeface="Times New Roman"/>
              </a:rPr>
              <a:t> </a:t>
            </a:r>
            <a:r>
              <a:rPr sz="2000" u="none" dirty="0">
                <a:latin typeface="Symbol"/>
                <a:cs typeface="Symbol"/>
              </a:rPr>
              <a:t></a:t>
            </a:r>
            <a:r>
              <a:rPr sz="2000" u="none" dirty="0">
                <a:latin typeface="Times New Roman"/>
                <a:cs typeface="Times New Roman"/>
              </a:rPr>
              <a:t>	</a:t>
            </a:r>
            <a:r>
              <a:rPr sz="2000" i="1" u="none" spc="-20" dirty="0">
                <a:latin typeface="Times New Roman"/>
                <a:cs typeface="Times New Roman"/>
              </a:rPr>
              <a:t>Nk</a:t>
            </a:r>
            <a:r>
              <a:rPr sz="1725" u="none" spc="-30" baseline="-24154" dirty="0">
                <a:latin typeface="Times New Roman"/>
                <a:cs typeface="Times New Roman"/>
              </a:rPr>
              <a:t>B</a:t>
            </a:r>
            <a:r>
              <a:rPr sz="2000" i="1" u="none" spc="-20" dirty="0">
                <a:latin typeface="Times New Roman"/>
                <a:cs typeface="Times New Roman"/>
              </a:rPr>
              <a:t>T</a:t>
            </a:r>
            <a:r>
              <a:rPr sz="1725" u="none" spc="-30" baseline="-24154" dirty="0">
                <a:latin typeface="Times New Roman"/>
                <a:cs typeface="Times New Roman"/>
              </a:rPr>
              <a:t>0</a:t>
            </a:r>
            <a:endParaRPr sz="1725" baseline="-24154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5546" y="3435224"/>
            <a:ext cx="3022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="1" spc="-37" baseline="-25000" dirty="0">
                <a:latin typeface="Times New Roman"/>
                <a:cs typeface="Times New Roman"/>
              </a:rPr>
              <a:t>p</a:t>
            </a:r>
            <a:r>
              <a:rPr sz="1150" spc="-2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6119" y="3614208"/>
            <a:ext cx="1014312" cy="43842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850044" y="2807046"/>
            <a:ext cx="1792605" cy="4660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200" b="1" dirty="0">
                <a:latin typeface="Times New Roman"/>
                <a:cs typeface="Times New Roman"/>
              </a:rPr>
              <a:t>p</a:t>
            </a:r>
            <a:r>
              <a:rPr sz="1875" i="1" baseline="-24444" dirty="0">
                <a:latin typeface="Times New Roman"/>
                <a:cs typeface="Times New Roman"/>
              </a:rPr>
              <a:t>i</a:t>
            </a:r>
            <a:r>
              <a:rPr sz="1875" i="1" spc="525" baseline="-24444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Symbol"/>
                <a:cs typeface="Symbol"/>
              </a:rPr>
              <a:t></a:t>
            </a:r>
            <a:r>
              <a:rPr sz="2200" spc="-114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F</a:t>
            </a:r>
            <a:r>
              <a:rPr sz="1875" i="1" baseline="-24444" dirty="0">
                <a:latin typeface="Times New Roman"/>
                <a:cs typeface="Times New Roman"/>
              </a:rPr>
              <a:t>i</a:t>
            </a:r>
            <a:r>
              <a:rPr sz="1875" i="1" spc="397" baseline="-24444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Symbol"/>
                <a:cs typeface="Symbol"/>
              </a:rPr>
              <a:t></a:t>
            </a:r>
            <a:r>
              <a:rPr sz="2200" spc="-320" dirty="0">
                <a:latin typeface="Times New Roman"/>
                <a:cs typeface="Times New Roman"/>
              </a:rPr>
              <a:t> </a:t>
            </a:r>
            <a:r>
              <a:rPr sz="2300" i="1" dirty="0">
                <a:latin typeface="Symbol"/>
                <a:cs typeface="Symbol"/>
              </a:rPr>
              <a:t></a:t>
            </a:r>
            <a:r>
              <a:rPr sz="2300" spc="-125" dirty="0">
                <a:latin typeface="Times New Roman"/>
                <a:cs typeface="Times New Roman"/>
              </a:rPr>
              <a:t> </a:t>
            </a:r>
            <a:r>
              <a:rPr sz="4275" spc="-104" baseline="-2923" dirty="0">
                <a:latin typeface="Symbol"/>
                <a:cs typeface="Symbol"/>
              </a:rPr>
              <a:t></a:t>
            </a:r>
            <a:r>
              <a:rPr sz="2200" i="1" spc="-70" dirty="0">
                <a:latin typeface="Times New Roman"/>
                <a:cs typeface="Times New Roman"/>
              </a:rPr>
              <a:t>t</a:t>
            </a:r>
            <a:r>
              <a:rPr sz="2200" i="1" spc="-295" dirty="0">
                <a:latin typeface="Times New Roman"/>
                <a:cs typeface="Times New Roman"/>
              </a:rPr>
              <a:t> </a:t>
            </a:r>
            <a:r>
              <a:rPr sz="4275" spc="-37" baseline="-2923" dirty="0">
                <a:latin typeface="Symbol"/>
                <a:cs typeface="Symbol"/>
              </a:rPr>
              <a:t></a:t>
            </a:r>
            <a:r>
              <a:rPr sz="2200" b="1" spc="-25" dirty="0">
                <a:latin typeface="Times New Roman"/>
                <a:cs typeface="Times New Roman"/>
              </a:rPr>
              <a:t>p</a:t>
            </a:r>
            <a:r>
              <a:rPr sz="1875" i="1" spc="-37" baseline="-24444" dirty="0">
                <a:latin typeface="Times New Roman"/>
                <a:cs typeface="Times New Roman"/>
              </a:rPr>
              <a:t>i</a:t>
            </a:r>
            <a:endParaRPr sz="1875" baseline="-24444" dirty="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3028" y="2883402"/>
            <a:ext cx="1116028" cy="44555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508018" y="2262598"/>
            <a:ext cx="347345" cy="0"/>
          </a:xfrm>
          <a:custGeom>
            <a:avLst/>
            <a:gdLst/>
            <a:ahLst/>
            <a:cxnLst/>
            <a:rect l="l" t="t" r="r" b="b"/>
            <a:pathLst>
              <a:path w="347344">
                <a:moveTo>
                  <a:pt x="0" y="0"/>
                </a:moveTo>
                <a:lnTo>
                  <a:pt x="346975" y="0"/>
                </a:lnTo>
              </a:path>
            </a:pathLst>
          </a:custGeom>
          <a:ln w="161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70529" y="2226843"/>
            <a:ext cx="781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50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7355" y="2481048"/>
            <a:ext cx="781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-50" dirty="0">
                <a:latin typeface="Times New Roman"/>
                <a:cs typeface="Times New Roman"/>
              </a:rPr>
              <a:t>i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5628" y="2259745"/>
            <a:ext cx="260350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550" i="1" spc="-50" dirty="0">
                <a:latin typeface="Times New Roman"/>
                <a:cs typeface="Times New Roman"/>
              </a:rPr>
              <a:t>m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55535" y="2005586"/>
            <a:ext cx="963930" cy="4165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393065" algn="l"/>
              </a:tabLst>
            </a:pPr>
            <a:r>
              <a:rPr sz="2550" b="1" spc="-50" dirty="0">
                <a:latin typeface="Times New Roman"/>
                <a:cs typeface="Times New Roman"/>
              </a:rPr>
              <a:t>q</a:t>
            </a:r>
            <a:r>
              <a:rPr sz="2550" b="1" dirty="0">
                <a:latin typeface="Times New Roman"/>
                <a:cs typeface="Times New Roman"/>
              </a:rPr>
              <a:t>	</a:t>
            </a:r>
            <a:r>
              <a:rPr sz="2550" dirty="0">
                <a:latin typeface="Symbol"/>
                <a:cs typeface="Symbol"/>
              </a:rPr>
              <a:t></a:t>
            </a:r>
            <a:r>
              <a:rPr sz="2550" spc="229" dirty="0">
                <a:latin typeface="Times New Roman"/>
                <a:cs typeface="Times New Roman"/>
              </a:rPr>
              <a:t> </a:t>
            </a:r>
            <a:r>
              <a:rPr sz="3825" b="1" spc="-37" baseline="35947" dirty="0">
                <a:latin typeface="Times New Roman"/>
                <a:cs typeface="Times New Roman"/>
              </a:rPr>
              <a:t>p</a:t>
            </a:r>
            <a:r>
              <a:rPr sz="2175" i="1" spc="-37" baseline="38314" dirty="0">
                <a:latin typeface="Times New Roman"/>
                <a:cs typeface="Times New Roman"/>
              </a:rPr>
              <a:t>i</a:t>
            </a:r>
            <a:endParaRPr sz="2175" baseline="38314">
              <a:latin typeface="Times New Roman"/>
              <a:cs typeface="Times New Roma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4248" y="1948288"/>
            <a:ext cx="976564" cy="56134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406644" y="1258426"/>
            <a:ext cx="273050" cy="236220"/>
          </a:xfrm>
          <a:custGeom>
            <a:avLst/>
            <a:gdLst/>
            <a:ahLst/>
            <a:cxnLst/>
            <a:rect l="l" t="t" r="r" b="b"/>
            <a:pathLst>
              <a:path w="273050" h="236219">
                <a:moveTo>
                  <a:pt x="197485" y="0"/>
                </a:moveTo>
                <a:lnTo>
                  <a:pt x="194183" y="9525"/>
                </a:lnTo>
                <a:lnTo>
                  <a:pt x="207803" y="15430"/>
                </a:lnTo>
                <a:lnTo>
                  <a:pt x="219519" y="23622"/>
                </a:lnTo>
                <a:lnTo>
                  <a:pt x="243330" y="61650"/>
                </a:lnTo>
                <a:lnTo>
                  <a:pt x="251206" y="116586"/>
                </a:lnTo>
                <a:lnTo>
                  <a:pt x="250326" y="137423"/>
                </a:lnTo>
                <a:lnTo>
                  <a:pt x="237236" y="188340"/>
                </a:lnTo>
                <a:lnTo>
                  <a:pt x="207946" y="220130"/>
                </a:lnTo>
                <a:lnTo>
                  <a:pt x="194563" y="226060"/>
                </a:lnTo>
                <a:lnTo>
                  <a:pt x="197485" y="235712"/>
                </a:lnTo>
                <a:lnTo>
                  <a:pt x="242526" y="208887"/>
                </a:lnTo>
                <a:lnTo>
                  <a:pt x="267811" y="159480"/>
                </a:lnTo>
                <a:lnTo>
                  <a:pt x="272669" y="117856"/>
                </a:lnTo>
                <a:lnTo>
                  <a:pt x="271467" y="96512"/>
                </a:lnTo>
                <a:lnTo>
                  <a:pt x="271454" y="96281"/>
                </a:lnTo>
                <a:lnTo>
                  <a:pt x="261739" y="57991"/>
                </a:lnTo>
                <a:lnTo>
                  <a:pt x="229600" y="15065"/>
                </a:lnTo>
                <a:lnTo>
                  <a:pt x="214608" y="6145"/>
                </a:lnTo>
                <a:lnTo>
                  <a:pt x="197485" y="0"/>
                </a:lnTo>
                <a:close/>
              </a:path>
              <a:path w="273050" h="236219">
                <a:moveTo>
                  <a:pt x="75184" y="0"/>
                </a:moveTo>
                <a:lnTo>
                  <a:pt x="30196" y="26771"/>
                </a:lnTo>
                <a:lnTo>
                  <a:pt x="4857" y="76326"/>
                </a:lnTo>
                <a:lnTo>
                  <a:pt x="71" y="116586"/>
                </a:lnTo>
                <a:lnTo>
                  <a:pt x="0" y="117856"/>
                </a:lnTo>
                <a:lnTo>
                  <a:pt x="1096" y="137423"/>
                </a:lnTo>
                <a:lnTo>
                  <a:pt x="10876" y="177792"/>
                </a:lnTo>
                <a:lnTo>
                  <a:pt x="43005" y="220599"/>
                </a:lnTo>
                <a:lnTo>
                  <a:pt x="75184" y="235712"/>
                </a:lnTo>
                <a:lnTo>
                  <a:pt x="78105" y="226060"/>
                </a:lnTo>
                <a:lnTo>
                  <a:pt x="64650" y="220130"/>
                </a:lnTo>
                <a:lnTo>
                  <a:pt x="53054" y="211867"/>
                </a:lnTo>
                <a:lnTo>
                  <a:pt x="29338" y="173289"/>
                </a:lnTo>
                <a:lnTo>
                  <a:pt x="21516" y="117856"/>
                </a:lnTo>
                <a:lnTo>
                  <a:pt x="21462" y="116586"/>
                </a:lnTo>
                <a:lnTo>
                  <a:pt x="22342" y="96512"/>
                </a:lnTo>
                <a:lnTo>
                  <a:pt x="35433" y="46862"/>
                </a:lnTo>
                <a:lnTo>
                  <a:pt x="64865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22069" y="1181287"/>
            <a:ext cx="328167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Introduce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friction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variable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𝜉</a:t>
            </a:r>
            <a:r>
              <a:rPr sz="2000" spc="409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𝑡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70577" y="1181287"/>
            <a:ext cx="1612402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“heat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bath”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2069" y="4576394"/>
            <a:ext cx="6631940" cy="1549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𝑄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“heat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bath”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mass.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mbria Math"/>
                <a:cs typeface="Cambria Math"/>
              </a:rPr>
              <a:t>𝑄</a:t>
            </a:r>
            <a:r>
              <a:rPr sz="2000" spc="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weak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coupling.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parameter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carefully,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because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chosen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space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not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canonical,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chosen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temperature control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efficient.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53133" y="2227326"/>
            <a:ext cx="271780" cy="1780539"/>
          </a:xfrm>
          <a:custGeom>
            <a:avLst/>
            <a:gdLst/>
            <a:ahLst/>
            <a:cxnLst/>
            <a:rect l="l" t="t" r="r" b="b"/>
            <a:pathLst>
              <a:path w="271780" h="1780539">
                <a:moveTo>
                  <a:pt x="271272" y="1780032"/>
                </a:moveTo>
                <a:lnTo>
                  <a:pt x="228392" y="1772570"/>
                </a:lnTo>
                <a:lnTo>
                  <a:pt x="191158" y="1751795"/>
                </a:lnTo>
                <a:lnTo>
                  <a:pt x="161800" y="1720120"/>
                </a:lnTo>
                <a:lnTo>
                  <a:pt x="142548" y="1679960"/>
                </a:lnTo>
                <a:lnTo>
                  <a:pt x="135635" y="1633728"/>
                </a:lnTo>
                <a:lnTo>
                  <a:pt x="135635" y="1036320"/>
                </a:lnTo>
                <a:lnTo>
                  <a:pt x="128723" y="990087"/>
                </a:lnTo>
                <a:lnTo>
                  <a:pt x="109471" y="949927"/>
                </a:lnTo>
                <a:lnTo>
                  <a:pt x="80113" y="918252"/>
                </a:lnTo>
                <a:lnTo>
                  <a:pt x="42879" y="897477"/>
                </a:lnTo>
                <a:lnTo>
                  <a:pt x="0" y="890015"/>
                </a:lnTo>
                <a:lnTo>
                  <a:pt x="42879" y="882554"/>
                </a:lnTo>
                <a:lnTo>
                  <a:pt x="80113" y="861779"/>
                </a:lnTo>
                <a:lnTo>
                  <a:pt x="109471" y="830104"/>
                </a:lnTo>
                <a:lnTo>
                  <a:pt x="128723" y="789944"/>
                </a:lnTo>
                <a:lnTo>
                  <a:pt x="135635" y="743712"/>
                </a:lnTo>
                <a:lnTo>
                  <a:pt x="135635" y="146303"/>
                </a:lnTo>
                <a:lnTo>
                  <a:pt x="142548" y="100071"/>
                </a:lnTo>
                <a:lnTo>
                  <a:pt x="161800" y="59911"/>
                </a:lnTo>
                <a:lnTo>
                  <a:pt x="191158" y="28236"/>
                </a:lnTo>
                <a:lnTo>
                  <a:pt x="228392" y="7461"/>
                </a:lnTo>
                <a:lnTo>
                  <a:pt x="271272" y="0"/>
                </a:lnTo>
              </a:path>
            </a:pathLst>
          </a:custGeom>
          <a:ln w="2895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C84266-F606-4EB4-9FAB-A29024B7513E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Thermostat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03610" y="1159158"/>
            <a:ext cx="63934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Hamiltonian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is: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3609" y="2691111"/>
            <a:ext cx="705955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physical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fluctuates,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physical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system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plus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heat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conserved.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9755" y="3473196"/>
            <a:ext cx="4206240" cy="3028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D991FE-9610-4363-8114-81D3999C40A9}"/>
                  </a:ext>
                </a:extLst>
              </p:cNvPr>
              <p:cNvSpPr txBox="1"/>
              <p:nvPr/>
            </p:nvSpPr>
            <p:spPr>
              <a:xfrm>
                <a:off x="1103610" y="1682522"/>
                <a:ext cx="457786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𝑁𝐻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sepChr m:val=",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e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D991FE-9610-4363-8114-81D3999C4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10" y="1682522"/>
                <a:ext cx="457786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AA4574-BEA2-40BA-918F-D21427AEFBBE}"/>
                  </a:ext>
                </a:extLst>
              </p:cNvPr>
              <p:cNvSpPr txBox="1"/>
              <p:nvPr/>
            </p:nvSpPr>
            <p:spPr>
              <a:xfrm>
                <a:off x="5714911" y="1729684"/>
                <a:ext cx="2018411" cy="72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zh-CN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grow m:val="on"/>
                          <m:subHide m:val="on"/>
                          <m:supHide m:val="on"/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  <m:d>
                        <m:d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DAA4574-BEA2-40BA-918F-D21427AEF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11" y="1729684"/>
                <a:ext cx="2018411" cy="721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B6DB5DE2-1CEE-4461-9100-CFFC0C5124AA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Thermostat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AC4037D-6334-4E79-B54B-7EA86254A220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Barostat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F204B9A-4623-473A-9513-37AE0E0D5C08}"/>
              </a:ext>
            </a:extLst>
          </p:cNvPr>
          <p:cNvSpPr txBox="1"/>
          <p:nvPr/>
        </p:nvSpPr>
        <p:spPr>
          <a:xfrm>
            <a:off x="1314752" y="1350557"/>
            <a:ext cx="5301753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Instantaneous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lang="en-US" sz="2000" spc="-20" dirty="0">
                <a:latin typeface="Calibri"/>
                <a:cs typeface="Calibri"/>
              </a:rPr>
              <a:t>Pressure</a:t>
            </a:r>
            <a:r>
              <a:rPr sz="2000" spc="-20" dirty="0"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DEBAEA-BD67-4F8E-A214-6D0AB334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267" y="1809984"/>
            <a:ext cx="2743220" cy="7715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7ECBB2-663D-4963-8ACC-DD5BFA4F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57" y="3267320"/>
            <a:ext cx="2028840" cy="676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A30A71-EB7A-4D6E-9AD7-3ABD04B7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253" y="3943600"/>
            <a:ext cx="1771663" cy="685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B41EC4-809F-4521-85A1-1C64CCFCB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08" y="4649257"/>
            <a:ext cx="2628919" cy="8096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827FD2-A0AE-4CB6-9FD6-A30A6864C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995" y="4573057"/>
            <a:ext cx="2962297" cy="8858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66F19B-BAD5-497D-B6C3-8FB5B3F5C619}"/>
              </a:ext>
            </a:extLst>
          </p:cNvPr>
          <p:cNvSpPr txBox="1"/>
          <p:nvPr/>
        </p:nvSpPr>
        <p:spPr>
          <a:xfrm>
            <a:off x="1287398" y="2862357"/>
            <a:ext cx="4579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Berendsen</a:t>
            </a:r>
            <a:r>
              <a:rPr lang="zh-CN" altLang="en-US" sz="2000" dirty="0"/>
              <a:t> barostat</a:t>
            </a:r>
          </a:p>
        </p:txBody>
      </p:sp>
    </p:spTree>
    <p:extLst>
      <p:ext uri="{BB962C8B-B14F-4D97-AF65-F5344CB8AC3E}">
        <p14:creationId xmlns:p14="http://schemas.microsoft.com/office/powerpoint/2010/main" val="289840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05" y="1199805"/>
            <a:ext cx="59423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两体势：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Lennard</a:t>
            </a:r>
            <a:r>
              <a:rPr lang="en-US" altLang="zh-CN" sz="2000" dirty="0"/>
              <a:t>-Jones (LJ)</a:t>
            </a:r>
            <a:r>
              <a:rPr lang="zh-CN" altLang="en-US" sz="2000" dirty="0"/>
              <a:t>，</a:t>
            </a:r>
            <a:r>
              <a:rPr lang="en-US" altLang="zh-CN" sz="2000" dirty="0"/>
              <a:t>Morse</a:t>
            </a:r>
          </a:p>
          <a:p>
            <a:r>
              <a:rPr lang="en-US" altLang="zh-CN" sz="2000" b="1" dirty="0"/>
              <a:t> </a:t>
            </a:r>
            <a:r>
              <a:rPr lang="zh-CN" altLang="en-US" sz="2000" dirty="0"/>
              <a:t>惰性气体、简单金属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原子内嵌势：</a:t>
            </a:r>
            <a:r>
              <a:rPr lang="en-US" altLang="zh-CN" sz="2000" dirty="0"/>
              <a:t>Embed Atom Methods (EAM)</a:t>
            </a:r>
          </a:p>
          <a:p>
            <a:r>
              <a:rPr lang="en-US" altLang="zh-CN" sz="2000" dirty="0"/>
              <a:t>  </a:t>
            </a:r>
            <a:r>
              <a:rPr lang="zh-CN" altLang="en-US" sz="2000" dirty="0"/>
              <a:t>简单金属、过渡金属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紧束缚势：</a:t>
            </a:r>
            <a:r>
              <a:rPr lang="en-US" altLang="zh-CN" sz="2000" dirty="0" err="1"/>
              <a:t>Tersoff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Brennerd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Stillinger-WeberPotential</a:t>
            </a:r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zh-CN" altLang="en-US" sz="2000" dirty="0"/>
              <a:t>半导体</a:t>
            </a:r>
            <a:endParaRPr lang="en-US" altLang="zh-CN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58" y="4509120"/>
            <a:ext cx="177165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157296" y="3457072"/>
            <a:ext cx="27542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b="1" dirty="0" err="1">
                <a:solidFill>
                  <a:srgbClr val="FF0000"/>
                </a:solidFill>
              </a:rPr>
              <a:t>Lennard</a:t>
            </a:r>
            <a:r>
              <a:rPr lang="en-US" altLang="zh-CN" sz="2100" b="1" dirty="0">
                <a:solidFill>
                  <a:srgbClr val="FF0000"/>
                </a:solidFill>
              </a:rPr>
              <a:t>-Jones (LJ)</a:t>
            </a:r>
            <a:r>
              <a:rPr lang="zh-CN" altLang="en-US" sz="2100" b="1" dirty="0">
                <a:solidFill>
                  <a:srgbClr val="FF0000"/>
                </a:solidFill>
              </a:rPr>
              <a:t>势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004048" y="5106041"/>
            <a:ext cx="275430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5004048" y="4041387"/>
            <a:ext cx="0" cy="176387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5112060" y="4180743"/>
            <a:ext cx="1879356" cy="1529881"/>
          </a:xfrm>
          <a:custGeom>
            <a:avLst/>
            <a:gdLst>
              <a:gd name="connsiteX0" fmla="*/ 0 w 2505808"/>
              <a:gd name="connsiteY0" fmla="*/ 0 h 2039841"/>
              <a:gd name="connsiteX1" fmla="*/ 131885 w 2505808"/>
              <a:gd name="connsiteY1" fmla="*/ 1459523 h 2039841"/>
              <a:gd name="connsiteX2" fmla="*/ 404446 w 2505808"/>
              <a:gd name="connsiteY2" fmla="*/ 2039815 h 2039841"/>
              <a:gd name="connsiteX3" fmla="*/ 826477 w 2505808"/>
              <a:gd name="connsiteY3" fmla="*/ 1441939 h 2039841"/>
              <a:gd name="connsiteX4" fmla="*/ 2505808 w 2505808"/>
              <a:gd name="connsiteY4" fmla="*/ 1266092 h 2039841"/>
              <a:gd name="connsiteX5" fmla="*/ 2505808 w 2505808"/>
              <a:gd name="connsiteY5" fmla="*/ 1266092 h 20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5808" h="2039841">
                <a:moveTo>
                  <a:pt x="0" y="0"/>
                </a:moveTo>
                <a:cubicBezTo>
                  <a:pt x="32238" y="559777"/>
                  <a:pt x="64477" y="1119554"/>
                  <a:pt x="131885" y="1459523"/>
                </a:cubicBezTo>
                <a:cubicBezTo>
                  <a:pt x="199293" y="1799492"/>
                  <a:pt x="288681" y="2042746"/>
                  <a:pt x="404446" y="2039815"/>
                </a:cubicBezTo>
                <a:cubicBezTo>
                  <a:pt x="520211" y="2036884"/>
                  <a:pt x="476250" y="1570893"/>
                  <a:pt x="826477" y="1441939"/>
                </a:cubicBezTo>
                <a:cubicBezTo>
                  <a:pt x="1176704" y="1312985"/>
                  <a:pt x="2505808" y="1266092"/>
                  <a:pt x="2505808" y="1266092"/>
                </a:cubicBezTo>
                <a:lnTo>
                  <a:pt x="2505808" y="126609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4" name="直接连接符 13"/>
          <p:cNvCxnSpPr/>
          <p:nvPr/>
        </p:nvCxnSpPr>
        <p:spPr>
          <a:xfrm>
            <a:off x="6138174" y="4779150"/>
            <a:ext cx="0" cy="70207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5811716" y="5113566"/>
            <a:ext cx="366069" cy="115660"/>
          </a:xfrm>
          <a:custGeom>
            <a:avLst/>
            <a:gdLst>
              <a:gd name="connsiteX0" fmla="*/ 0 w 488092"/>
              <a:gd name="connsiteY0" fmla="*/ 154213 h 154213"/>
              <a:gd name="connsiteX1" fmla="*/ 439615 w 488092"/>
              <a:gd name="connsiteY1" fmla="*/ 13536 h 154213"/>
              <a:gd name="connsiteX2" fmla="*/ 457200 w 488092"/>
              <a:gd name="connsiteY2" fmla="*/ 13536 h 154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092" h="154213">
                <a:moveTo>
                  <a:pt x="0" y="154213"/>
                </a:moveTo>
                <a:lnTo>
                  <a:pt x="439615" y="13536"/>
                </a:lnTo>
                <a:cubicBezTo>
                  <a:pt x="515815" y="-9910"/>
                  <a:pt x="486507" y="1813"/>
                  <a:pt x="457200" y="13536"/>
                </a:cubicBezTo>
              </a:path>
            </a:pathLst>
          </a:cu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6177785" y="4646326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1350" b="1" i="1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135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2122737-08EC-4F53-87EC-E69846281A07}"/>
              </a:ext>
            </a:extLst>
          </p:cNvPr>
          <p:cNvSpPr txBox="1"/>
          <p:nvPr/>
        </p:nvSpPr>
        <p:spPr>
          <a:xfrm>
            <a:off x="1792459" y="-25469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原子间的相互作用势</a:t>
            </a:r>
          </a:p>
        </p:txBody>
      </p:sp>
    </p:spTree>
    <p:extLst>
      <p:ext uri="{BB962C8B-B14F-4D97-AF65-F5344CB8AC3E}">
        <p14:creationId xmlns:p14="http://schemas.microsoft.com/office/powerpoint/2010/main" val="397281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ek1gif">
            <a:extLst>
              <a:ext uri="{FF2B5EF4-FFF2-40B4-BE49-F238E27FC236}">
                <a16:creationId xmlns:a16="http://schemas.microsoft.com/office/drawing/2014/main" id="{E1577273-12B3-4884-816B-981ACE255ED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678" y="501418"/>
            <a:ext cx="914400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572651-75A4-4C81-9403-B6A9274A368C}"/>
              </a:ext>
            </a:extLst>
          </p:cNvPr>
          <p:cNvSpPr txBox="1"/>
          <p:nvPr/>
        </p:nvSpPr>
        <p:spPr>
          <a:xfrm>
            <a:off x="1740291" y="0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周期性边界条件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E93FAF00-B55F-4C2B-9E7B-673C85A8B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83" y="4692943"/>
            <a:ext cx="8250433" cy="176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Macroscopic systems  </a:t>
            </a:r>
            <a:r>
              <a:rPr lang="en-US" altLang="zh-CN" sz="2000" i="1" dirty="0">
                <a:ea typeface="宋体" panose="02010600030101010101" pitchFamily="2" charset="-122"/>
              </a:rPr>
              <a:t>O</a:t>
            </a:r>
            <a:r>
              <a:rPr lang="en-US" altLang="zh-CN" sz="2000" dirty="0">
                <a:ea typeface="宋体" panose="02010600030101010101" pitchFamily="2" charset="-122"/>
              </a:rPr>
              <a:t>(10</a:t>
            </a:r>
            <a:r>
              <a:rPr lang="en-US" altLang="zh-CN" sz="2000" baseline="30000" dirty="0">
                <a:ea typeface="宋体" panose="02010600030101010101" pitchFamily="2" charset="-122"/>
              </a:rPr>
              <a:t>23</a:t>
            </a:r>
            <a:r>
              <a:rPr lang="en-US" altLang="zh-CN" sz="2000" dirty="0">
                <a:ea typeface="宋体" panose="02010600030101010101" pitchFamily="2" charset="-122"/>
              </a:rPr>
              <a:t>) particles.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We eliminate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surfaces</a:t>
            </a:r>
            <a:r>
              <a:rPr lang="en-US" altLang="zh-CN" sz="2000" dirty="0">
                <a:ea typeface="宋体" panose="02010600030101010101" pitchFamily="2" charset="-122"/>
              </a:rPr>
              <a:t> from simulation.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Allows us to get at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bulk properties with few particles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Applied to solids, liquids, gases, and plasmas. </a:t>
            </a:r>
          </a:p>
          <a:p>
            <a:pPr eaLnBrk="1" hangingPunct="1">
              <a:lnSpc>
                <a:spcPct val="110000"/>
              </a:lnSpc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Some finite-size effects remain, but can often be removed with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scaling</a:t>
            </a:r>
            <a:r>
              <a:rPr lang="en-US" altLang="zh-CN" sz="2000" dirty="0">
                <a:ea typeface="宋体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9155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850FC95E-8C94-4B2E-A6B8-E94FC60BF9C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45123" y="707886"/>
            <a:ext cx="81534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Minimum Image Convention</a:t>
            </a:r>
            <a:r>
              <a:rPr lang="en-US" altLang="zh-CN" sz="2000" dirty="0">
                <a:ea typeface="宋体" panose="02010600030101010101" pitchFamily="2" charset="-122"/>
              </a:rPr>
              <a:t>: </a:t>
            </a:r>
            <a:r>
              <a:rPr lang="en-US" altLang="zh-CN" sz="2000" b="1" dirty="0">
                <a:ea typeface="宋体" panose="02010600030101010101" pitchFamily="2" charset="-122"/>
              </a:rPr>
              <a:t>Take the closest distance  |</a:t>
            </a:r>
            <a:r>
              <a:rPr lang="en-US" altLang="zh-CN" sz="2000" b="1" dirty="0" err="1">
                <a:ea typeface="宋体" panose="02010600030101010101" pitchFamily="2" charset="-122"/>
              </a:rPr>
              <a:t>r|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M</a:t>
            </a:r>
            <a:r>
              <a:rPr lang="en-US" altLang="zh-CN" sz="2000" b="1" dirty="0">
                <a:ea typeface="宋体" panose="02010600030101010101" pitchFamily="2" charset="-122"/>
              </a:rPr>
              <a:t> = min (</a:t>
            </a:r>
            <a:r>
              <a:rPr lang="en-US" altLang="zh-CN" sz="2000" b="1" dirty="0" err="1">
                <a:ea typeface="宋体" panose="02010600030101010101" pitchFamily="2" charset="-122"/>
              </a:rPr>
              <a:t>r+nL</a:t>
            </a:r>
            <a:r>
              <a:rPr lang="en-US" altLang="zh-CN" sz="2000" b="1" dirty="0">
                <a:ea typeface="宋体" panose="02010600030101010101" pitchFamily="2" charset="-122"/>
              </a:rPr>
              <a:t>)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28678" name="Text Box 17">
            <a:extLst>
              <a:ext uri="{FF2B5EF4-FFF2-40B4-BE49-F238E27FC236}">
                <a16:creationId xmlns:a16="http://schemas.microsoft.com/office/drawing/2014/main" id="{B41FCE1B-2A8B-452F-8EFA-39ED1C4F1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23" y="4339465"/>
            <a:ext cx="8153400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Potential cutoff</a:t>
            </a:r>
            <a:r>
              <a:rPr lang="en-US" altLang="zh-CN" sz="2000" dirty="0">
                <a:ea typeface="宋体" panose="02010600030101010101" pitchFamily="2" charset="-122"/>
              </a:rPr>
              <a:t> :  </a:t>
            </a:r>
            <a:r>
              <a:rPr lang="en-US" altLang="zh-CN" sz="2000" b="1" dirty="0">
                <a:ea typeface="宋体" panose="02010600030101010101" pitchFamily="2" charset="-122"/>
              </a:rPr>
              <a:t>V(r)=0 for r &gt; L/2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 continuous potential:  </a:t>
            </a:r>
            <a:r>
              <a:rPr lang="en-US" altLang="zh-CN" sz="2000" b="1" dirty="0" err="1">
                <a:ea typeface="宋体" panose="02010600030101010101" pitchFamily="2" charset="-122"/>
              </a:rPr>
              <a:t>V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(r) = V(r) - V(</a:t>
            </a:r>
            <a:r>
              <a:rPr lang="en-US" altLang="zh-CN" sz="2000" b="1" dirty="0" err="1"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)  </a:t>
            </a:r>
            <a:r>
              <a:rPr lang="en-US" altLang="zh-CN" sz="2000" dirty="0">
                <a:ea typeface="宋体" panose="02010600030101010101" pitchFamily="2" charset="-122"/>
              </a:rPr>
              <a:t>for</a:t>
            </a:r>
            <a:r>
              <a:rPr lang="en-US" altLang="zh-CN" sz="2000" b="1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r &lt; </a:t>
            </a:r>
            <a:r>
              <a:rPr lang="en-US" altLang="zh-CN" sz="2000" dirty="0" err="1">
                <a:ea typeface="宋体" panose="02010600030101010101" pitchFamily="2" charset="-122"/>
              </a:rPr>
              <a:t>r</a:t>
            </a:r>
            <a:r>
              <a:rPr lang="en-US" altLang="zh-CN" sz="2000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.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 continuous V&amp;F:        </a:t>
            </a:r>
            <a:r>
              <a:rPr lang="en-US" altLang="zh-CN" sz="2000" b="1" dirty="0" err="1">
                <a:ea typeface="宋体" panose="02010600030101010101" pitchFamily="2" charset="-122"/>
              </a:rPr>
              <a:t>V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(r) = V(r) - V(</a:t>
            </a:r>
            <a:r>
              <a:rPr lang="en-US" altLang="zh-CN" sz="2000" b="1" dirty="0" err="1"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) - </a:t>
            </a:r>
            <a:r>
              <a:rPr lang="en-US" altLang="zh-CN" sz="2000" b="1" dirty="0">
                <a:ea typeface="宋体" panose="02010600030101010101" pitchFamily="2" charset="-122"/>
                <a:sym typeface="Symbol" panose="05050102010706020507" pitchFamily="18" charset="2"/>
              </a:rPr>
              <a:t></a:t>
            </a:r>
            <a:r>
              <a:rPr lang="en-US" altLang="zh-CN" sz="2000" b="1" dirty="0">
                <a:ea typeface="宋体" panose="02010600030101010101" pitchFamily="2" charset="-122"/>
              </a:rPr>
              <a:t>V(</a:t>
            </a:r>
            <a:r>
              <a:rPr lang="en-US" altLang="zh-CN" sz="2000" b="1" dirty="0" err="1"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)*(r-</a:t>
            </a:r>
            <a:r>
              <a:rPr lang="en-US" altLang="zh-CN" sz="2000" b="1" dirty="0" err="1">
                <a:ea typeface="宋体" panose="02010600030101010101" pitchFamily="2" charset="-122"/>
              </a:rPr>
              <a:t>r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b="1" dirty="0">
                <a:ea typeface="宋体" panose="02010600030101010101" pitchFamily="2" charset="-122"/>
              </a:rPr>
              <a:t>)  </a:t>
            </a:r>
            <a:r>
              <a:rPr lang="en-US" altLang="zh-CN" sz="2000" dirty="0">
                <a:ea typeface="宋体" panose="02010600030101010101" pitchFamily="2" charset="-122"/>
              </a:rPr>
              <a:t>for r &lt; </a:t>
            </a:r>
            <a:r>
              <a:rPr lang="en-US" altLang="zh-CN" sz="2000" dirty="0" err="1">
                <a:ea typeface="宋体" panose="02010600030101010101" pitchFamily="2" charset="-122"/>
              </a:rPr>
              <a:t>r</a:t>
            </a:r>
            <a:r>
              <a:rPr lang="en-US" altLang="zh-CN" sz="2000" baseline="-25000" dirty="0" err="1">
                <a:ea typeface="宋体" panose="02010600030101010101" pitchFamily="2" charset="-122"/>
              </a:rPr>
              <a:t>c</a:t>
            </a:r>
            <a:r>
              <a:rPr lang="en-US" altLang="zh-CN" sz="2000" dirty="0">
                <a:ea typeface="宋体" panose="02010600030101010101" pitchFamily="2" charset="-122"/>
              </a:rPr>
              <a:t>.   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Image potential</a:t>
            </a:r>
            <a:r>
              <a:rPr lang="en-US" altLang="zh-CN" sz="2000" dirty="0">
                <a:ea typeface="宋体" panose="02010600030101010101" pitchFamily="2" charset="-122"/>
              </a:rPr>
              <a:t>:	  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V</a:t>
            </a:r>
            <a:r>
              <a:rPr lang="en-US" altLang="zh-CN" b="1" baseline="-25000" dirty="0">
                <a:solidFill>
                  <a:schemeClr val="accent2"/>
                </a:solidFill>
                <a:ea typeface="宋体" panose="02010600030101010101" pitchFamily="2" charset="-122"/>
              </a:rPr>
              <a:t>I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=  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 v(</a:t>
            </a:r>
            <a:r>
              <a:rPr lang="en-US" altLang="zh-CN" b="1" dirty="0" err="1">
                <a:solidFill>
                  <a:schemeClr val="accent2"/>
                </a:solidFill>
                <a:ea typeface="宋体" panose="02010600030101010101" pitchFamily="2" charset="-122"/>
              </a:rPr>
              <a:t>r</a:t>
            </a:r>
            <a:r>
              <a:rPr lang="en-US" altLang="zh-CN" b="1" baseline="-25000" dirty="0" err="1">
                <a:solidFill>
                  <a:schemeClr val="accent2"/>
                </a:solidFill>
                <a:ea typeface="宋体" panose="02010600030101010101" pitchFamily="2" charset="-122"/>
              </a:rPr>
              <a:t>i</a:t>
            </a:r>
            <a:r>
              <a:rPr lang="en-US" altLang="zh-CN" b="1" dirty="0" err="1">
                <a:solidFill>
                  <a:schemeClr val="accent2"/>
                </a:solidFill>
                <a:ea typeface="宋体" panose="02010600030101010101" pitchFamily="2" charset="-122"/>
              </a:rPr>
              <a:t>-r</a:t>
            </a:r>
            <a:r>
              <a:rPr lang="en-US" altLang="zh-CN" b="1" baseline="-25000" dirty="0" err="1">
                <a:solidFill>
                  <a:schemeClr val="accent2"/>
                </a:solidFill>
                <a:ea typeface="宋体" panose="02010600030101010101" pitchFamily="2" charset="-122"/>
              </a:rPr>
              <a:t>j</a:t>
            </a:r>
            <a:r>
              <a:rPr lang="en-US" altLang="zh-CN" b="1" baseline="-25000" dirty="0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+ </a:t>
            </a:r>
            <a:r>
              <a:rPr lang="en-US" altLang="zh-CN" b="1" dirty="0" err="1">
                <a:solidFill>
                  <a:schemeClr val="accent2"/>
                </a:solidFill>
                <a:ea typeface="宋体" panose="02010600030101010101" pitchFamily="2" charset="-122"/>
              </a:rPr>
              <a:t>nL</a:t>
            </a:r>
            <a:r>
              <a:rPr lang="en-US" altLang="zh-CN" b="1" dirty="0">
                <a:solidFill>
                  <a:schemeClr val="accent2"/>
                </a:solidFill>
                <a:ea typeface="宋体" panose="02010600030101010101" pitchFamily="2" charset="-122"/>
              </a:rPr>
              <a:t>)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       For long-range potential this leads to the </a:t>
            </a:r>
            <a:r>
              <a:rPr lang="en-US" altLang="zh-CN" sz="2000" i="1" dirty="0">
                <a:solidFill>
                  <a:srgbClr val="FF3300"/>
                </a:solidFill>
                <a:ea typeface="宋体" panose="02010600030101010101" pitchFamily="2" charset="-122"/>
              </a:rPr>
              <a:t>Ewald image potential</a:t>
            </a:r>
            <a:r>
              <a:rPr lang="en-US" altLang="zh-CN" sz="2000" dirty="0">
                <a:ea typeface="宋体" panose="02010600030101010101" pitchFamily="2" charset="-122"/>
              </a:rPr>
              <a:t>.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zh-CN" sz="2000" dirty="0">
                <a:ea typeface="宋体" panose="02010600030101010101" pitchFamily="2" charset="-122"/>
              </a:rPr>
              <a:t>You need a charge background and convergence factor (more later)</a:t>
            </a:r>
          </a:p>
        </p:txBody>
      </p:sp>
      <p:sp>
        <p:nvSpPr>
          <p:cNvPr id="28679" name="Text Box 22">
            <a:extLst>
              <a:ext uri="{FF2B5EF4-FFF2-40B4-BE49-F238E27FC236}">
                <a16:creationId xmlns:a16="http://schemas.microsoft.com/office/drawing/2014/main" id="{38A93DE8-33C6-4EAB-8D76-C0F16D911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2" y="3747912"/>
            <a:ext cx="609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How to handle the “tail” of the potential: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3995BD-FC5F-4086-BE6B-E1CD804CC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53" y="2032289"/>
            <a:ext cx="3362350" cy="1019182"/>
          </a:xfrm>
          <a:prstGeom prst="rect">
            <a:avLst/>
          </a:prstGeom>
        </p:spPr>
      </p:pic>
      <p:pic>
        <p:nvPicPr>
          <p:cNvPr id="8194" name="Picture 2" descr="week1gif">
            <a:extLst>
              <a:ext uri="{FF2B5EF4-FFF2-40B4-BE49-F238E27FC236}">
                <a16:creationId xmlns:a16="http://schemas.microsoft.com/office/drawing/2014/main" id="{7D221E1A-9EE9-478B-B4A1-D033F15FB4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76" y="1045596"/>
            <a:ext cx="3048609" cy="30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2FDBEC1-A659-4732-B161-0962F9E283B5}"/>
              </a:ext>
            </a:extLst>
          </p:cNvPr>
          <p:cNvSpPr txBox="1"/>
          <p:nvPr/>
        </p:nvSpPr>
        <p:spPr>
          <a:xfrm>
            <a:off x="1740291" y="0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周期性边界条件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14D9FFE3-D480-49B7-9613-746E48BCDEC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4191000" cy="3810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 Loop over all pairs of atoms.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do </a:t>
            </a:r>
            <a:r>
              <a:rPr lang="en-US" altLang="zh-CN" sz="1600" dirty="0" err="1"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</a:rPr>
              <a:t>=2,natoms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do j=1,i-1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!Compute distance between </a:t>
            </a:r>
            <a:r>
              <a:rPr lang="en-US" altLang="zh-CN" sz="1600" dirty="0" err="1">
                <a:ea typeface="宋体" panose="02010600030101010101" pitchFamily="2" charset="-12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</a:rPr>
              <a:t> and j.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r2 = 0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	do k=1,ndim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dx(k) = r(</a:t>
            </a:r>
            <a:r>
              <a:rPr lang="en-US" altLang="zh-CN" sz="1600" dirty="0" err="1">
                <a:ea typeface="宋体" panose="02010600030101010101" pitchFamily="2" charset="-122"/>
              </a:rPr>
              <a:t>k,i</a:t>
            </a:r>
            <a:r>
              <a:rPr lang="en-US" altLang="zh-CN" sz="1600" dirty="0">
                <a:ea typeface="宋体" panose="02010600030101010101" pitchFamily="2" charset="-122"/>
              </a:rPr>
              <a:t>) - r(</a:t>
            </a:r>
            <a:r>
              <a:rPr lang="en-US" altLang="zh-CN" sz="1600" dirty="0" err="1">
                <a:ea typeface="宋体" panose="02010600030101010101" pitchFamily="2" charset="-122"/>
              </a:rPr>
              <a:t>k,j</a:t>
            </a:r>
            <a:r>
              <a:rPr lang="en-US" altLang="zh-CN" sz="1600" dirty="0">
                <a:ea typeface="宋体" panose="02010600030101010101" pitchFamily="2" charset="-122"/>
              </a:rPr>
              <a:t>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!Periodic boundary conditions.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</a:t>
            </a:r>
            <a:r>
              <a:rPr lang="en-US" altLang="zh-CN" sz="1600" dirty="0">
                <a:solidFill>
                  <a:srgbClr val="FF3300"/>
                </a:solidFill>
                <a:ea typeface="宋体" panose="02010600030101010101" pitchFamily="2" charset="-122"/>
              </a:rPr>
              <a:t>if(dx(k) .</a:t>
            </a:r>
            <a:r>
              <a:rPr lang="en-US" altLang="zh-CN" sz="1600" dirty="0" err="1">
                <a:solidFill>
                  <a:srgbClr val="FF3300"/>
                </a:solidFill>
                <a:ea typeface="宋体" panose="02010600030101010101" pitchFamily="2" charset="-122"/>
              </a:rPr>
              <a:t>gt.</a:t>
            </a:r>
            <a:r>
              <a:rPr lang="en-US" altLang="zh-CN" sz="1600" dirty="0">
                <a:solidFill>
                  <a:srgbClr val="FF3300"/>
                </a:solidFill>
                <a:ea typeface="宋体" panose="02010600030101010101" pitchFamily="2" charset="-122"/>
              </a:rPr>
              <a:t> cell(k)/2) dx(k) = dx(k)-cell(k)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solidFill>
                  <a:srgbClr val="FF3300"/>
                </a:solidFill>
                <a:ea typeface="宋体" panose="02010600030101010101" pitchFamily="2" charset="-122"/>
              </a:rPr>
              <a:t>              if(dx(k) .lt. cell(k)/2) dx(k) = dx(k)+cell(k)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r2 = r2 + dx(k)*dx(k)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</a:t>
            </a:r>
            <a:r>
              <a:rPr lang="en-US" altLang="zh-CN" sz="1600" dirty="0" err="1">
                <a:ea typeface="宋体" panose="02010600030101010101" pitchFamily="2" charset="-122"/>
              </a:rPr>
              <a:t>enddo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1600" dirty="0">
              <a:ea typeface="宋体" panose="02010600030101010101" pitchFamily="2" charset="-122"/>
            </a:endParaRP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A746E56A-5039-412F-BCA1-631DAC12535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00600" y="1295400"/>
            <a:ext cx="4343400" cy="5029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!Only compute for pairs inside radial cutoff.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if(r2.lt.rcut2) then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r2i=sigma2/r2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r6i=r2i*r2i*r2i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!Shifted Lennard-Jones potential.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pot = pot+eps4*r6i*(r6i-1)- </a:t>
            </a:r>
            <a:r>
              <a:rPr lang="en-US" altLang="zh-CN" sz="1600" dirty="0" err="1">
                <a:ea typeface="宋体" panose="02010600030101010101" pitchFamily="2" charset="-122"/>
              </a:rPr>
              <a:t>potcut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!Radial force.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</a:t>
            </a:r>
            <a:r>
              <a:rPr lang="en-US" altLang="zh-CN" sz="1600" dirty="0" err="1">
                <a:ea typeface="宋体" panose="02010600030101010101" pitchFamily="2" charset="-122"/>
              </a:rPr>
              <a:t>rforce</a:t>
            </a:r>
            <a:r>
              <a:rPr lang="en-US" altLang="zh-CN" sz="1600" dirty="0">
                <a:ea typeface="宋体" panose="02010600030101010101" pitchFamily="2" charset="-122"/>
              </a:rPr>
              <a:t> = eps24*r6i*r2i*(2*r6i-1)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do k = 1 , </a:t>
            </a:r>
            <a:r>
              <a:rPr lang="en-US" altLang="zh-CN" sz="1600" dirty="0" err="1">
                <a:ea typeface="宋体" panose="02010600030101010101" pitchFamily="2" charset="-122"/>
              </a:rPr>
              <a:t>ndim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   force(</a:t>
            </a:r>
            <a:r>
              <a:rPr lang="en-US" altLang="zh-CN" sz="1600" dirty="0" err="1">
                <a:ea typeface="宋体" panose="02010600030101010101" pitchFamily="2" charset="-122"/>
              </a:rPr>
              <a:t>k,i</a:t>
            </a:r>
            <a:r>
              <a:rPr lang="en-US" altLang="zh-CN" sz="1600" dirty="0">
                <a:ea typeface="宋体" panose="02010600030101010101" pitchFamily="2" charset="-122"/>
              </a:rPr>
              <a:t>)=force(</a:t>
            </a:r>
            <a:r>
              <a:rPr lang="en-US" altLang="zh-CN" sz="1600" dirty="0" err="1">
                <a:ea typeface="宋体" panose="02010600030101010101" pitchFamily="2" charset="-122"/>
              </a:rPr>
              <a:t>k,i</a:t>
            </a:r>
            <a:r>
              <a:rPr lang="en-US" altLang="zh-CN" sz="1600" dirty="0">
                <a:ea typeface="宋体" panose="02010600030101010101" pitchFamily="2" charset="-122"/>
              </a:rPr>
              <a:t>) + </a:t>
            </a:r>
            <a:r>
              <a:rPr lang="en-US" altLang="zh-CN" sz="1600" dirty="0" err="1">
                <a:ea typeface="宋体" panose="02010600030101010101" pitchFamily="2" charset="-122"/>
              </a:rPr>
              <a:t>rforce</a:t>
            </a:r>
            <a:r>
              <a:rPr lang="en-US" altLang="zh-CN" sz="1600" dirty="0">
                <a:ea typeface="宋体" panose="02010600030101010101" pitchFamily="2" charset="-122"/>
              </a:rPr>
              <a:t>*dx(k)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   force(</a:t>
            </a:r>
            <a:r>
              <a:rPr lang="en-US" altLang="zh-CN" sz="1600" dirty="0" err="1">
                <a:ea typeface="宋体" panose="02010600030101010101" pitchFamily="2" charset="-122"/>
              </a:rPr>
              <a:t>k,j</a:t>
            </a:r>
            <a:r>
              <a:rPr lang="en-US" altLang="zh-CN" sz="1600" dirty="0">
                <a:ea typeface="宋体" panose="02010600030101010101" pitchFamily="2" charset="-122"/>
              </a:rPr>
              <a:t>)=force(</a:t>
            </a:r>
            <a:r>
              <a:rPr lang="en-US" altLang="zh-CN" sz="1600" dirty="0" err="1">
                <a:ea typeface="宋体" panose="02010600030101010101" pitchFamily="2" charset="-122"/>
              </a:rPr>
              <a:t>k,j</a:t>
            </a:r>
            <a:r>
              <a:rPr lang="en-US" altLang="zh-CN" sz="1600" dirty="0">
                <a:ea typeface="宋体" panose="02010600030101010101" pitchFamily="2" charset="-122"/>
              </a:rPr>
              <a:t>) - </a:t>
            </a:r>
            <a:r>
              <a:rPr lang="en-US" altLang="zh-CN" sz="1600" dirty="0" err="1">
                <a:ea typeface="宋体" panose="02010600030101010101" pitchFamily="2" charset="-122"/>
              </a:rPr>
              <a:t>rforce</a:t>
            </a:r>
            <a:r>
              <a:rPr lang="en-US" altLang="zh-CN" sz="1600" dirty="0">
                <a:ea typeface="宋体" panose="02010600030101010101" pitchFamily="2" charset="-122"/>
              </a:rPr>
              <a:t>*dx(k)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   </a:t>
            </a:r>
            <a:r>
              <a:rPr lang="en-US" altLang="zh-CN" sz="1600" dirty="0" err="1">
                <a:ea typeface="宋体" panose="02010600030101010101" pitchFamily="2" charset="-122"/>
              </a:rPr>
              <a:t>enddo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   endif</a:t>
            </a: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   </a:t>
            </a:r>
            <a:r>
              <a:rPr lang="en-US" altLang="zh-CN" sz="1600" dirty="0" err="1">
                <a:ea typeface="宋体" panose="02010600030101010101" pitchFamily="2" charset="-122"/>
              </a:rPr>
              <a:t>enddo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1600" dirty="0">
                <a:ea typeface="宋体" panose="02010600030101010101" pitchFamily="2" charset="-122"/>
              </a:rPr>
              <a:t>        </a:t>
            </a:r>
            <a:r>
              <a:rPr lang="en-US" altLang="zh-CN" sz="1600" dirty="0" err="1">
                <a:ea typeface="宋体" panose="02010600030101010101" pitchFamily="2" charset="-122"/>
              </a:rPr>
              <a:t>enddo</a:t>
            </a:r>
            <a:endParaRPr lang="en-US" altLang="zh-CN" sz="1600" dirty="0">
              <a:ea typeface="宋体" panose="02010600030101010101" pitchFamily="2" charset="-122"/>
            </a:endParaRP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DC786F8-B543-4E72-A599-252AACA0C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871" y="0"/>
            <a:ext cx="6400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LJ Force Computation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9C118CA1-BC97-4EE3-B2E1-1BBA2980F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771287"/>
            <a:ext cx="4038600" cy="2133600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9703" name="Rectangle 7">
            <a:extLst>
              <a:ext uri="{FF2B5EF4-FFF2-40B4-BE49-F238E27FC236}">
                <a16:creationId xmlns:a16="http://schemas.microsoft.com/office/drawing/2014/main" id="{086FEF2B-C2EE-4D33-B6FC-4378ABFD8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3810000"/>
            <a:ext cx="4114800" cy="1348154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7E4BF7F6-A4D9-4CE9-B483-9D7B6EBE7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24" y="5449669"/>
            <a:ext cx="4193777" cy="646331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1800" dirty="0">
                <a:solidFill>
                  <a:srgbClr val="FF3300"/>
                </a:solidFill>
                <a:ea typeface="宋体" panose="02010600030101010101" pitchFamily="2" charset="-122"/>
              </a:rPr>
              <a:t>We can do better with the PBC!</a:t>
            </a:r>
          </a:p>
          <a:p>
            <a:pPr eaLnBrk="1" hangingPunct="1"/>
            <a:r>
              <a:rPr lang="en-US" altLang="zh-CN" sz="1800" dirty="0">
                <a:solidFill>
                  <a:srgbClr val="FF3300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dx(k)=dx(k)-cell(k)*</a:t>
            </a:r>
            <a:r>
              <a:rPr lang="en-US" altLang="zh-CN" sz="1800" dirty="0" err="1">
                <a:solidFill>
                  <a:srgbClr val="FF3300"/>
                </a:solidFill>
                <a:ea typeface="宋体" panose="02010600030101010101" pitchFamily="2" charset="-122"/>
              </a:rPr>
              <a:t>nint</a:t>
            </a:r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(dx(k)/cell(k))</a:t>
            </a:r>
            <a:endParaRPr lang="en-US" altLang="zh-CN" sz="1800" dirty="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0C28B255-F681-4B99-9F42-2B731A3D3D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096000"/>
            <a:ext cx="669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zh-CN" sz="1600" b="1" i="1">
                <a:ea typeface="宋体" panose="02010600030101010101" pitchFamily="2" charset="-122"/>
              </a:rPr>
              <a:t>Why?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5925" y="2340776"/>
            <a:ext cx="3338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indent="-165735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178435" algn="l"/>
              </a:tabLst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Verlet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(Verlet,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1967)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6604" y="2927251"/>
            <a:ext cx="2526030" cy="477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63270" algn="l"/>
                <a:tab pos="1350010" algn="l"/>
                <a:tab pos="2195830" algn="l"/>
              </a:tabLst>
            </a:pPr>
            <a:r>
              <a:rPr sz="2950" spc="-310" dirty="0">
                <a:latin typeface="Symbol"/>
                <a:cs typeface="Symbol"/>
              </a:rPr>
              <a:t>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310" dirty="0">
                <a:latin typeface="Symbol"/>
                <a:cs typeface="Symbol"/>
              </a:rPr>
              <a:t>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260" dirty="0">
                <a:latin typeface="Symbol"/>
                <a:cs typeface="Symbol"/>
              </a:rPr>
              <a:t></a:t>
            </a:r>
            <a:r>
              <a:rPr sz="2950" spc="270" dirty="0">
                <a:latin typeface="Times New Roman"/>
                <a:cs typeface="Times New Roman"/>
              </a:rPr>
              <a:t> </a:t>
            </a:r>
            <a:r>
              <a:rPr sz="2950" spc="-310" dirty="0">
                <a:latin typeface="Symbol"/>
                <a:cs typeface="Symbol"/>
              </a:rPr>
              <a:t>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260" dirty="0">
                <a:latin typeface="Symbol"/>
                <a:cs typeface="Symbol"/>
              </a:rPr>
              <a:t></a:t>
            </a:r>
            <a:r>
              <a:rPr sz="2950" spc="270" dirty="0">
                <a:latin typeface="Times New Roman"/>
                <a:cs typeface="Times New Roman"/>
              </a:rPr>
              <a:t> </a:t>
            </a:r>
            <a:r>
              <a:rPr sz="2950" spc="-310" dirty="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8851" y="2721673"/>
            <a:ext cx="342900" cy="477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950" spc="-260" dirty="0">
                <a:latin typeface="Symbol"/>
                <a:cs typeface="Symbol"/>
              </a:rPr>
              <a:t></a:t>
            </a:r>
            <a:r>
              <a:rPr sz="2950" spc="270" dirty="0">
                <a:latin typeface="Times New Roman"/>
                <a:cs typeface="Times New Roman"/>
              </a:rPr>
              <a:t> </a:t>
            </a:r>
            <a:r>
              <a:rPr sz="2950" spc="-310" dirty="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8647" y="322356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>
                <a:moveTo>
                  <a:pt x="0" y="0"/>
                </a:moveTo>
                <a:lnTo>
                  <a:pt x="599539" y="0"/>
                </a:lnTo>
              </a:path>
            </a:pathLst>
          </a:custGeom>
          <a:ln w="14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1361" y="3223569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5816" y="0"/>
                </a:lnTo>
              </a:path>
            </a:pathLst>
          </a:custGeom>
          <a:ln w="141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54335" y="2988027"/>
            <a:ext cx="1085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2255" y="3219595"/>
            <a:ext cx="168910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-50" dirty="0">
                <a:latin typeface="Times New Roman"/>
                <a:cs typeface="Times New Roman"/>
              </a:rPr>
              <a:t>6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224" y="3219595"/>
            <a:ext cx="380365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50" spc="-25" dirty="0">
                <a:latin typeface="Times New Roman"/>
                <a:cs typeface="Times New Roman"/>
              </a:rPr>
              <a:t>2</a:t>
            </a:r>
            <a:r>
              <a:rPr sz="2250" i="1" spc="-25" dirty="0">
                <a:latin typeface="Times New Roman"/>
                <a:cs typeface="Times New Roman"/>
              </a:rPr>
              <a:t>m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7578" y="2829273"/>
            <a:ext cx="2493010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476250" algn="l"/>
              </a:tabLst>
            </a:pPr>
            <a:r>
              <a:rPr sz="2250" spc="-25" dirty="0">
                <a:latin typeface="Symbol"/>
                <a:cs typeface="Symbol"/>
              </a:rPr>
              <a:t></a:t>
            </a:r>
            <a:r>
              <a:rPr sz="2250" i="1" spc="-25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40" dirty="0">
                <a:latin typeface="Times New Roman"/>
                <a:cs typeface="Times New Roman"/>
              </a:rPr>
              <a:t> </a:t>
            </a:r>
            <a:r>
              <a:rPr sz="3375" b="1" spc="-89" baseline="35802" dirty="0">
                <a:latin typeface="Times New Roman"/>
                <a:cs typeface="Times New Roman"/>
              </a:rPr>
              <a:t>r</a:t>
            </a:r>
            <a:r>
              <a:rPr sz="1950" i="1" spc="-89" baseline="36324" dirty="0">
                <a:latin typeface="Times New Roman"/>
                <a:cs typeface="Times New Roman"/>
              </a:rPr>
              <a:t>i</a:t>
            </a:r>
            <a:r>
              <a:rPr sz="1950" i="1" spc="532" baseline="36324" dirty="0">
                <a:latin typeface="Times New Roman"/>
                <a:cs typeface="Times New Roman"/>
              </a:rPr>
              <a:t> </a:t>
            </a:r>
            <a:r>
              <a:rPr sz="2250" spc="55" dirty="0">
                <a:latin typeface="Symbol"/>
                <a:cs typeface="Symbol"/>
              </a:rPr>
              <a:t></a:t>
            </a:r>
            <a:r>
              <a:rPr sz="2250" i="1" spc="55" dirty="0">
                <a:latin typeface="Times New Roman"/>
                <a:cs typeface="Times New Roman"/>
              </a:rPr>
              <a:t>t</a:t>
            </a:r>
            <a:r>
              <a:rPr sz="1950" spc="82" baseline="42735" dirty="0">
                <a:latin typeface="Times New Roman"/>
                <a:cs typeface="Times New Roman"/>
              </a:rPr>
              <a:t>3</a:t>
            </a:r>
            <a:r>
              <a:rPr sz="1950" spc="262" baseline="4273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O</a:t>
            </a:r>
            <a:r>
              <a:rPr sz="2250" i="1" spc="-275" dirty="0">
                <a:latin typeface="Times New Roman"/>
                <a:cs typeface="Times New Roman"/>
              </a:rPr>
              <a:t> </a:t>
            </a:r>
            <a:r>
              <a:rPr sz="5325" spc="-157" baseline="-4694" dirty="0">
                <a:latin typeface="Symbol"/>
                <a:cs typeface="Symbol"/>
              </a:rPr>
              <a:t></a:t>
            </a:r>
            <a:r>
              <a:rPr sz="2250" spc="-105" dirty="0">
                <a:latin typeface="Symbol"/>
                <a:cs typeface="Symbol"/>
              </a:rPr>
              <a:t></a:t>
            </a:r>
            <a:r>
              <a:rPr sz="2250" i="1" spc="-105" dirty="0">
                <a:latin typeface="Times New Roman"/>
                <a:cs typeface="Times New Roman"/>
              </a:rPr>
              <a:t>t</a:t>
            </a:r>
            <a:r>
              <a:rPr sz="2250" i="1" spc="-350" dirty="0">
                <a:latin typeface="Times New Roman"/>
                <a:cs typeface="Times New Roman"/>
              </a:rPr>
              <a:t> </a:t>
            </a:r>
            <a:r>
              <a:rPr sz="1950" baseline="42735" dirty="0">
                <a:latin typeface="Times New Roman"/>
                <a:cs typeface="Times New Roman"/>
              </a:rPr>
              <a:t>4</a:t>
            </a:r>
            <a:r>
              <a:rPr sz="1950" spc="30" baseline="42735" dirty="0">
                <a:latin typeface="Times New Roman"/>
                <a:cs typeface="Times New Roman"/>
              </a:rPr>
              <a:t> </a:t>
            </a:r>
            <a:r>
              <a:rPr sz="5325" spc="-757" baseline="-4694" dirty="0">
                <a:latin typeface="Symbol"/>
                <a:cs typeface="Symbol"/>
              </a:rPr>
              <a:t></a:t>
            </a:r>
            <a:endParaRPr sz="5325" baseline="-4694" dirty="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8514" y="2985000"/>
            <a:ext cx="7175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6277" y="3190578"/>
            <a:ext cx="7175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83840" y="3190578"/>
            <a:ext cx="9175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7885" algn="l"/>
              </a:tabLst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39351" y="2789771"/>
            <a:ext cx="474345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81635" algn="l"/>
              </a:tabLst>
            </a:pPr>
            <a:r>
              <a:rPr sz="2250" b="1" spc="-50" dirty="0">
                <a:latin typeface="Times New Roman"/>
                <a:cs typeface="Times New Roman"/>
              </a:rPr>
              <a:t>F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1844" y="2995348"/>
            <a:ext cx="878840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36550" algn="l"/>
              </a:tabLst>
            </a:pPr>
            <a:r>
              <a:rPr sz="2250" b="1" spc="-50" dirty="0">
                <a:latin typeface="Times New Roman"/>
                <a:cs typeface="Times New Roman"/>
              </a:rPr>
              <a:t>r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15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Symbol"/>
                <a:cs typeface="Symbol"/>
              </a:rPr>
              <a:t>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3937" y="2995348"/>
            <a:ext cx="2399030" cy="370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2575" algn="l"/>
                <a:tab pos="821690" algn="l"/>
                <a:tab pos="1074420" algn="l"/>
                <a:tab pos="1666875" algn="l"/>
                <a:tab pos="1910714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10" dirty="0">
                <a:latin typeface="Times New Roman"/>
                <a:cs typeface="Times New Roman"/>
              </a:rPr>
              <a:t> </a:t>
            </a:r>
            <a:r>
              <a:rPr sz="2250" b="1" spc="-50" dirty="0">
                <a:latin typeface="Times New Roman"/>
                <a:cs typeface="Times New Roman"/>
              </a:rPr>
              <a:t>r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75" dirty="0">
                <a:latin typeface="Times New Roman"/>
                <a:cs typeface="Times New Roman"/>
              </a:rPr>
              <a:t> </a:t>
            </a:r>
            <a:r>
              <a:rPr sz="2250" b="1" spc="-50" dirty="0">
                <a:latin typeface="Times New Roman"/>
                <a:cs typeface="Times New Roman"/>
              </a:rPr>
              <a:t>v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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80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Symbol"/>
                <a:cs typeface="Symbol"/>
              </a:rPr>
              <a:t></a:t>
            </a:r>
            <a:endParaRPr sz="2250" dirty="0">
              <a:latin typeface="Symbol"/>
              <a:cs typeface="Symbo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2448" y="2793001"/>
            <a:ext cx="930649" cy="46464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397250" y="4417729"/>
            <a:ext cx="3007360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4695" algn="l"/>
                <a:tab pos="1441450" algn="l"/>
                <a:tab pos="2185670" algn="l"/>
                <a:tab pos="2903855" algn="l"/>
              </a:tabLst>
            </a:pPr>
            <a:r>
              <a:rPr sz="2850" spc="-50" dirty="0">
                <a:latin typeface="Symbol"/>
                <a:cs typeface="Symbol"/>
              </a:rPr>
              <a:t>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50" dirty="0">
                <a:latin typeface="Symbol"/>
                <a:cs typeface="Symbol"/>
              </a:rPr>
              <a:t>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dirty="0">
                <a:latin typeface="Symbol"/>
                <a:cs typeface="Symbol"/>
              </a:rPr>
              <a:t></a:t>
            </a:r>
            <a:r>
              <a:rPr sz="2850" spc="5" dirty="0">
                <a:latin typeface="Times New Roman"/>
                <a:cs typeface="Times New Roman"/>
              </a:rPr>
              <a:t> </a:t>
            </a:r>
            <a:r>
              <a:rPr sz="2850" spc="-50" dirty="0">
                <a:latin typeface="Symbol"/>
                <a:cs typeface="Symbol"/>
              </a:rPr>
              <a:t>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50" dirty="0">
                <a:latin typeface="Symbol"/>
                <a:cs typeface="Symbol"/>
              </a:rPr>
              <a:t>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185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91909" y="4220486"/>
            <a:ext cx="330835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dirty="0">
                <a:latin typeface="Symbol"/>
                <a:cs typeface="Symbol"/>
              </a:rPr>
              <a:t></a:t>
            </a:r>
            <a:r>
              <a:rPr sz="2850" spc="5" dirty="0">
                <a:latin typeface="Times New Roman"/>
                <a:cs typeface="Times New Roman"/>
              </a:rPr>
              <a:t> </a:t>
            </a:r>
            <a:r>
              <a:rPr sz="2850" spc="-180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42074" y="4702549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0" y="0"/>
                </a:moveTo>
                <a:lnTo>
                  <a:pt x="576687" y="0"/>
                </a:lnTo>
              </a:path>
            </a:pathLst>
          </a:custGeom>
          <a:ln w="13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22406" y="4476042"/>
            <a:ext cx="10541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26094" y="4323723"/>
            <a:ext cx="1537335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60375" algn="l"/>
              </a:tabLst>
            </a:pPr>
            <a:r>
              <a:rPr sz="2150" spc="-25" dirty="0">
                <a:latin typeface="Symbol"/>
                <a:cs typeface="Symbol"/>
              </a:rPr>
              <a:t>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9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O</a:t>
            </a:r>
            <a:r>
              <a:rPr sz="2150" i="1" spc="-250" dirty="0">
                <a:latin typeface="Times New Roman"/>
                <a:cs typeface="Times New Roman"/>
              </a:rPr>
              <a:t> </a:t>
            </a:r>
            <a:r>
              <a:rPr sz="5100" spc="-142" baseline="-4084" dirty="0">
                <a:latin typeface="Symbol"/>
                <a:cs typeface="Symbol"/>
              </a:rPr>
              <a:t></a:t>
            </a:r>
            <a:r>
              <a:rPr sz="2150" spc="-95" dirty="0">
                <a:latin typeface="Symbol"/>
                <a:cs typeface="Symbol"/>
              </a:rPr>
              <a:t></a:t>
            </a:r>
            <a:r>
              <a:rPr sz="2150" i="1" spc="-95" dirty="0">
                <a:latin typeface="Times New Roman"/>
                <a:cs typeface="Times New Roman"/>
              </a:rPr>
              <a:t>t</a:t>
            </a:r>
            <a:r>
              <a:rPr sz="2150" i="1" spc="-325" dirty="0">
                <a:latin typeface="Times New Roman"/>
                <a:cs typeface="Times New Roman"/>
              </a:rPr>
              <a:t> </a:t>
            </a:r>
            <a:r>
              <a:rPr sz="1875" baseline="42222" dirty="0">
                <a:latin typeface="Times New Roman"/>
                <a:cs typeface="Times New Roman"/>
              </a:rPr>
              <a:t>4</a:t>
            </a:r>
            <a:r>
              <a:rPr sz="1875" spc="82" baseline="42222" dirty="0">
                <a:latin typeface="Times New Roman"/>
                <a:cs typeface="Times New Roman"/>
              </a:rPr>
              <a:t> </a:t>
            </a:r>
            <a:r>
              <a:rPr sz="5100" spc="-727" baseline="-4084" dirty="0">
                <a:latin typeface="Symbol"/>
                <a:cs typeface="Symbol"/>
              </a:rPr>
              <a:t></a:t>
            </a:r>
            <a:endParaRPr sz="5100" baseline="-4084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85736" y="4473138"/>
            <a:ext cx="698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1084" y="4670381"/>
            <a:ext cx="224282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0815" algn="l"/>
                <a:tab pos="2185035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42266" y="4285822"/>
            <a:ext cx="45720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7665" algn="l"/>
              </a:tabLst>
            </a:pPr>
            <a:r>
              <a:rPr sz="2150" b="1" spc="-50" dirty="0">
                <a:latin typeface="Times New Roman"/>
                <a:cs typeface="Times New Roman"/>
              </a:rPr>
              <a:t>F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0638" y="4483066"/>
            <a:ext cx="846455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4485" algn="l"/>
              </a:tabLst>
            </a:pPr>
            <a:r>
              <a:rPr sz="2150" b="1" spc="-50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3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</a:t>
            </a:r>
            <a:endParaRPr sz="2150" dirty="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10239" y="4483066"/>
            <a:ext cx="258826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2415" algn="l"/>
                <a:tab pos="932815" algn="l"/>
                <a:tab pos="1176020" algn="l"/>
                <a:tab pos="1677670" algn="l"/>
                <a:tab pos="2423160" algn="l"/>
              </a:tabLst>
            </a:pPr>
            <a:r>
              <a:rPr sz="2150" i="1" spc="-50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-20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Times New Roman"/>
                <a:cs typeface="Times New Roman"/>
              </a:rPr>
              <a:t>2</a:t>
            </a:r>
            <a:r>
              <a:rPr sz="2150" b="1" spc="-25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</a:t>
            </a:r>
            <a:r>
              <a:rPr sz="2150" spc="-225" dirty="0">
                <a:latin typeface="Times New Roman"/>
                <a:cs typeface="Times New Roman"/>
              </a:rPr>
              <a:t> </a:t>
            </a:r>
            <a:r>
              <a:rPr sz="2150" b="1" spc="-50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</a:t>
            </a:r>
            <a:r>
              <a:rPr sz="2150" spc="-170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Symbol"/>
                <a:cs typeface="Symbol"/>
              </a:rPr>
              <a:t>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spc="-50" dirty="0">
                <a:latin typeface="Symbol"/>
                <a:cs typeface="Symbol"/>
              </a:rPr>
              <a:t></a:t>
            </a:r>
            <a:endParaRPr sz="2150" dirty="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70802" y="4795890"/>
            <a:ext cx="22479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i="1" spc="-50" dirty="0">
                <a:latin typeface="Times New Roman"/>
                <a:cs typeface="Times New Roman"/>
              </a:rPr>
              <a:t>m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69243" y="3592950"/>
            <a:ext cx="252158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60095" algn="l"/>
                <a:tab pos="1348105" algn="l"/>
                <a:tab pos="2190750" algn="l"/>
              </a:tabLst>
            </a:pPr>
            <a:r>
              <a:rPr sz="2950" spc="-50" dirty="0">
                <a:latin typeface="Symbol"/>
                <a:cs typeface="Symbol"/>
              </a:rPr>
              <a:t>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spc="-50" dirty="0">
                <a:latin typeface="Symbol"/>
                <a:cs typeface="Symbol"/>
              </a:rPr>
              <a:t>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dirty="0">
                <a:latin typeface="Symbol"/>
                <a:cs typeface="Symbol"/>
              </a:rPr>
              <a:t></a:t>
            </a:r>
            <a:r>
              <a:rPr sz="2950" spc="20" dirty="0">
                <a:latin typeface="Times New Roman"/>
                <a:cs typeface="Times New Roman"/>
              </a:rPr>
              <a:t> </a:t>
            </a:r>
            <a:r>
              <a:rPr sz="2950" spc="-50" dirty="0">
                <a:latin typeface="Symbol"/>
                <a:cs typeface="Symbol"/>
              </a:rPr>
              <a:t></a:t>
            </a:r>
            <a:r>
              <a:rPr sz="2950" dirty="0">
                <a:latin typeface="Times New Roman"/>
                <a:cs typeface="Times New Roman"/>
              </a:rPr>
              <a:t>	</a:t>
            </a:r>
            <a:r>
              <a:rPr sz="2950" dirty="0">
                <a:latin typeface="Symbol"/>
                <a:cs typeface="Symbol"/>
              </a:rPr>
              <a:t></a:t>
            </a:r>
            <a:r>
              <a:rPr sz="2950" spc="20" dirty="0">
                <a:latin typeface="Times New Roman"/>
                <a:cs typeface="Times New Roman"/>
              </a:rPr>
              <a:t> </a:t>
            </a:r>
            <a:r>
              <a:rPr sz="2950" spc="-195" dirty="0">
                <a:latin typeface="Symbol"/>
                <a:cs typeface="Symbol"/>
              </a:rPr>
              <a:t>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08645" y="3387768"/>
            <a:ext cx="34353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dirty="0">
                <a:latin typeface="Symbol"/>
                <a:cs typeface="Symbol"/>
              </a:rPr>
              <a:t></a:t>
            </a:r>
            <a:r>
              <a:rPr sz="2950" spc="20" dirty="0">
                <a:latin typeface="Times New Roman"/>
                <a:cs typeface="Times New Roman"/>
              </a:rPr>
              <a:t> </a:t>
            </a:r>
            <a:r>
              <a:rPr sz="2950" spc="-195" dirty="0">
                <a:latin typeface="Symbol"/>
                <a:cs typeface="Symbol"/>
              </a:rPr>
              <a:t></a:t>
            </a:r>
            <a:endParaRPr sz="2950" dirty="0">
              <a:latin typeface="Symbol"/>
              <a:cs typeface="Symbo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47901" y="3888723"/>
            <a:ext cx="600710" cy="0"/>
          </a:xfrm>
          <a:custGeom>
            <a:avLst/>
            <a:gdLst/>
            <a:ahLst/>
            <a:cxnLst/>
            <a:rect l="l" t="t" r="r" b="b"/>
            <a:pathLst>
              <a:path w="600710">
                <a:moveTo>
                  <a:pt x="0" y="0"/>
                </a:moveTo>
                <a:lnTo>
                  <a:pt x="600666" y="0"/>
                </a:lnTo>
              </a:path>
            </a:pathLst>
          </a:custGeom>
          <a:ln w="14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8540" y="3888723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>
                <a:moveTo>
                  <a:pt x="0" y="0"/>
                </a:moveTo>
                <a:lnTo>
                  <a:pt x="206186" y="0"/>
                </a:lnTo>
              </a:path>
            </a:pathLst>
          </a:custGeom>
          <a:ln w="14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465306" y="3653610"/>
            <a:ext cx="1085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5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60702" y="3884732"/>
            <a:ext cx="38100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25" dirty="0">
                <a:latin typeface="Times New Roman"/>
                <a:cs typeface="Times New Roman"/>
              </a:rPr>
              <a:t>2</a:t>
            </a:r>
            <a:r>
              <a:rPr sz="2250" i="1" spc="-25" dirty="0">
                <a:latin typeface="Times New Roman"/>
                <a:cs typeface="Times New Roman"/>
              </a:rPr>
              <a:t>m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69443" y="3884732"/>
            <a:ext cx="16954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50" dirty="0">
                <a:latin typeface="Times New Roman"/>
                <a:cs typeface="Times New Roman"/>
              </a:rPr>
              <a:t>6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98077" y="3650589"/>
            <a:ext cx="7175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58718" y="3855771"/>
            <a:ext cx="7175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94364" y="3855771"/>
            <a:ext cx="91440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4710" algn="l"/>
              </a:tabLst>
            </a:pPr>
            <a:r>
              <a:rPr sz="1300" i="1" spc="-50" dirty="0">
                <a:latin typeface="Times New Roman"/>
                <a:cs typeface="Times New Roman"/>
              </a:rPr>
              <a:t>i</a:t>
            </a:r>
            <a:r>
              <a:rPr sz="1300" i="1" dirty="0">
                <a:latin typeface="Times New Roman"/>
                <a:cs typeface="Times New Roman"/>
              </a:rPr>
              <a:t>	</a:t>
            </a:r>
            <a:r>
              <a:rPr sz="1300" i="1" spc="-50" dirty="0"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48646" y="3455734"/>
            <a:ext cx="47561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2270" algn="l"/>
              </a:tabLst>
            </a:pPr>
            <a:r>
              <a:rPr sz="2250" b="1" spc="-50" dirty="0">
                <a:latin typeface="Times New Roman"/>
                <a:cs typeface="Times New Roman"/>
              </a:rPr>
              <a:t>F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endParaRPr sz="225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58269" y="3495160"/>
            <a:ext cx="2492375" cy="568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77520" algn="l"/>
              </a:tabLst>
            </a:pPr>
            <a:r>
              <a:rPr sz="2250" spc="-25" dirty="0">
                <a:latin typeface="Symbol"/>
                <a:cs typeface="Symbol"/>
              </a:rPr>
              <a:t></a:t>
            </a:r>
            <a:r>
              <a:rPr sz="2250" i="1" spc="-25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10" dirty="0">
                <a:latin typeface="Times New Roman"/>
                <a:cs typeface="Times New Roman"/>
              </a:rPr>
              <a:t> </a:t>
            </a:r>
            <a:r>
              <a:rPr sz="3375" b="1" spc="-89" baseline="35802" dirty="0">
                <a:latin typeface="Times New Roman"/>
                <a:cs typeface="Times New Roman"/>
              </a:rPr>
              <a:t>r</a:t>
            </a:r>
            <a:r>
              <a:rPr sz="1950" i="1" spc="-89" baseline="36324" dirty="0">
                <a:latin typeface="Times New Roman"/>
                <a:cs typeface="Times New Roman"/>
              </a:rPr>
              <a:t>i</a:t>
            </a:r>
            <a:r>
              <a:rPr sz="1950" i="1" spc="540" baseline="36324" dirty="0">
                <a:latin typeface="Times New Roman"/>
                <a:cs typeface="Times New Roman"/>
              </a:rPr>
              <a:t> </a:t>
            </a:r>
            <a:r>
              <a:rPr sz="2250" spc="55" dirty="0">
                <a:latin typeface="Symbol"/>
                <a:cs typeface="Symbol"/>
              </a:rPr>
              <a:t></a:t>
            </a:r>
            <a:r>
              <a:rPr sz="2250" i="1" spc="55" dirty="0">
                <a:latin typeface="Times New Roman"/>
                <a:cs typeface="Times New Roman"/>
              </a:rPr>
              <a:t>t</a:t>
            </a:r>
            <a:r>
              <a:rPr sz="1950" spc="82" baseline="42735" dirty="0">
                <a:latin typeface="Times New Roman"/>
                <a:cs typeface="Times New Roman"/>
              </a:rPr>
              <a:t>3</a:t>
            </a:r>
            <a:r>
              <a:rPr sz="1950" spc="270" baseline="4273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</a:t>
            </a:r>
            <a:r>
              <a:rPr sz="2250" spc="-215" dirty="0">
                <a:latin typeface="Times New Roman"/>
                <a:cs typeface="Times New Roman"/>
              </a:rPr>
              <a:t> </a:t>
            </a:r>
            <a:r>
              <a:rPr sz="2250" i="1" dirty="0">
                <a:latin typeface="Times New Roman"/>
                <a:cs typeface="Times New Roman"/>
              </a:rPr>
              <a:t>O</a:t>
            </a:r>
            <a:r>
              <a:rPr sz="2250" i="1" spc="-280" dirty="0">
                <a:latin typeface="Times New Roman"/>
                <a:cs typeface="Times New Roman"/>
              </a:rPr>
              <a:t> </a:t>
            </a:r>
            <a:r>
              <a:rPr sz="5325" spc="-157" baseline="-4694" dirty="0">
                <a:latin typeface="Symbol"/>
                <a:cs typeface="Symbol"/>
              </a:rPr>
              <a:t></a:t>
            </a:r>
            <a:r>
              <a:rPr sz="2250" spc="-105" dirty="0">
                <a:latin typeface="Symbol"/>
                <a:cs typeface="Symbol"/>
              </a:rPr>
              <a:t></a:t>
            </a:r>
            <a:r>
              <a:rPr sz="2250" i="1" spc="-105" dirty="0">
                <a:latin typeface="Times New Roman"/>
                <a:cs typeface="Times New Roman"/>
              </a:rPr>
              <a:t>t</a:t>
            </a:r>
            <a:r>
              <a:rPr sz="2250" i="1" spc="-350" dirty="0">
                <a:latin typeface="Times New Roman"/>
                <a:cs typeface="Times New Roman"/>
              </a:rPr>
              <a:t> </a:t>
            </a:r>
            <a:r>
              <a:rPr sz="1950" baseline="42735" dirty="0">
                <a:latin typeface="Times New Roman"/>
                <a:cs typeface="Times New Roman"/>
              </a:rPr>
              <a:t>4</a:t>
            </a:r>
            <a:r>
              <a:rPr sz="1950" spc="30" baseline="42735" dirty="0">
                <a:latin typeface="Times New Roman"/>
                <a:cs typeface="Times New Roman"/>
              </a:rPr>
              <a:t> </a:t>
            </a:r>
            <a:r>
              <a:rPr sz="5325" spc="-757" baseline="-4694" dirty="0">
                <a:latin typeface="Symbol"/>
                <a:cs typeface="Symbol"/>
              </a:rPr>
              <a:t></a:t>
            </a:r>
            <a:endParaRPr sz="5325" baseline="-4694" dirty="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54097" y="3660916"/>
            <a:ext cx="87566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185" algn="l"/>
              </a:tabLst>
            </a:pPr>
            <a:r>
              <a:rPr sz="2250" b="1" spc="-50" dirty="0">
                <a:latin typeface="Times New Roman"/>
                <a:cs typeface="Times New Roman"/>
              </a:rPr>
              <a:t>r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65" dirty="0">
                <a:latin typeface="Times New Roman"/>
                <a:cs typeface="Times New Roman"/>
              </a:rPr>
              <a:t> 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185" dirty="0">
                <a:latin typeface="Times New Roman"/>
                <a:cs typeface="Times New Roman"/>
              </a:rPr>
              <a:t> </a:t>
            </a:r>
            <a:r>
              <a:rPr sz="2250" spc="-60" dirty="0">
                <a:latin typeface="Symbol"/>
                <a:cs typeface="Symbol"/>
              </a:rPr>
              <a:t></a:t>
            </a:r>
            <a:endParaRPr sz="2250" dirty="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03123" y="3660916"/>
            <a:ext cx="2399030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3210" algn="l"/>
                <a:tab pos="823594" algn="l"/>
                <a:tab pos="1076325" algn="l"/>
                <a:tab pos="1665605" algn="l"/>
                <a:tab pos="1910080" algn="l"/>
              </a:tabLst>
            </a:pP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</a:t>
            </a:r>
            <a:r>
              <a:rPr sz="2250" spc="-120" dirty="0">
                <a:latin typeface="Times New Roman"/>
                <a:cs typeface="Times New Roman"/>
              </a:rPr>
              <a:t> </a:t>
            </a:r>
            <a:r>
              <a:rPr sz="2250" b="1" spc="-50" dirty="0">
                <a:latin typeface="Times New Roman"/>
                <a:cs typeface="Times New Roman"/>
              </a:rPr>
              <a:t>r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</a:t>
            </a:r>
            <a:r>
              <a:rPr sz="2250" spc="-110" dirty="0">
                <a:latin typeface="Times New Roman"/>
                <a:cs typeface="Times New Roman"/>
              </a:rPr>
              <a:t> </a:t>
            </a:r>
            <a:r>
              <a:rPr sz="2250" b="1" spc="-50" dirty="0">
                <a:latin typeface="Times New Roman"/>
                <a:cs typeface="Times New Roman"/>
              </a:rPr>
              <a:t>v</a:t>
            </a:r>
            <a:r>
              <a:rPr sz="2250" b="1" dirty="0">
                <a:latin typeface="Times New Roman"/>
                <a:cs typeface="Times New Roman"/>
              </a:rPr>
              <a:t>	</a:t>
            </a:r>
            <a:r>
              <a:rPr sz="2250" i="1" spc="-50" dirty="0">
                <a:latin typeface="Times New Roman"/>
                <a:cs typeface="Times New Roman"/>
              </a:rPr>
              <a:t>t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dirty="0">
                <a:latin typeface="Symbol"/>
                <a:cs typeface="Symbol"/>
              </a:rPr>
              <a:t></a:t>
            </a:r>
            <a:r>
              <a:rPr sz="2250" i="1" dirty="0">
                <a:latin typeface="Times New Roman"/>
                <a:cs typeface="Times New Roman"/>
              </a:rPr>
              <a:t>t</a:t>
            </a:r>
            <a:r>
              <a:rPr sz="2250" i="1" spc="-75" dirty="0">
                <a:latin typeface="Times New Roman"/>
                <a:cs typeface="Times New Roman"/>
              </a:rPr>
              <a:t> </a:t>
            </a:r>
            <a:r>
              <a:rPr sz="2250" spc="-50" dirty="0">
                <a:latin typeface="Symbol"/>
                <a:cs typeface="Symbol"/>
              </a:rPr>
              <a:t></a:t>
            </a:r>
            <a:endParaRPr sz="2250">
              <a:latin typeface="Symbol"/>
              <a:cs typeface="Symbo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9577" y="3458982"/>
            <a:ext cx="932320" cy="46374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010705" y="3069629"/>
            <a:ext cx="151130" cy="980440"/>
          </a:xfrm>
          <a:custGeom>
            <a:avLst/>
            <a:gdLst/>
            <a:ahLst/>
            <a:cxnLst/>
            <a:rect l="l" t="t" r="r" b="b"/>
            <a:pathLst>
              <a:path w="151130" h="980439">
                <a:moveTo>
                  <a:pt x="150875" y="979931"/>
                </a:moveTo>
                <a:lnTo>
                  <a:pt x="121515" y="970746"/>
                </a:lnTo>
                <a:lnTo>
                  <a:pt x="97535" y="945689"/>
                </a:lnTo>
                <a:lnTo>
                  <a:pt x="81367" y="908512"/>
                </a:lnTo>
                <a:lnTo>
                  <a:pt x="75437" y="862964"/>
                </a:lnTo>
                <a:lnTo>
                  <a:pt x="75437" y="606932"/>
                </a:lnTo>
                <a:lnTo>
                  <a:pt x="69508" y="561385"/>
                </a:lnTo>
                <a:lnTo>
                  <a:pt x="53340" y="524208"/>
                </a:lnTo>
                <a:lnTo>
                  <a:pt x="29360" y="499151"/>
                </a:lnTo>
                <a:lnTo>
                  <a:pt x="0" y="489965"/>
                </a:lnTo>
                <a:lnTo>
                  <a:pt x="29360" y="480780"/>
                </a:lnTo>
                <a:lnTo>
                  <a:pt x="53340" y="455723"/>
                </a:lnTo>
                <a:lnTo>
                  <a:pt x="69508" y="418546"/>
                </a:lnTo>
                <a:lnTo>
                  <a:pt x="75437" y="372998"/>
                </a:lnTo>
                <a:lnTo>
                  <a:pt x="75437" y="116966"/>
                </a:lnTo>
                <a:lnTo>
                  <a:pt x="81367" y="71419"/>
                </a:lnTo>
                <a:lnTo>
                  <a:pt x="97535" y="34242"/>
                </a:lnTo>
                <a:lnTo>
                  <a:pt x="121515" y="9185"/>
                </a:lnTo>
                <a:lnTo>
                  <a:pt x="150875" y="0"/>
                </a:lnTo>
              </a:path>
            </a:pathLst>
          </a:custGeom>
          <a:ln w="2895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6310" y="4492149"/>
            <a:ext cx="243840" cy="407034"/>
          </a:xfrm>
          <a:custGeom>
            <a:avLst/>
            <a:gdLst/>
            <a:ahLst/>
            <a:cxnLst/>
            <a:rect l="l" t="t" r="r" b="b"/>
            <a:pathLst>
              <a:path w="243840" h="407035">
                <a:moveTo>
                  <a:pt x="0" y="101726"/>
                </a:moveTo>
                <a:lnTo>
                  <a:pt x="121919" y="101726"/>
                </a:lnTo>
                <a:lnTo>
                  <a:pt x="121919" y="0"/>
                </a:lnTo>
                <a:lnTo>
                  <a:pt x="243839" y="203453"/>
                </a:lnTo>
                <a:lnTo>
                  <a:pt x="121919" y="406907"/>
                </a:lnTo>
                <a:lnTo>
                  <a:pt x="121919" y="305180"/>
                </a:lnTo>
                <a:lnTo>
                  <a:pt x="0" y="305180"/>
                </a:lnTo>
                <a:lnTo>
                  <a:pt x="0" y="10172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52283" y="1604128"/>
            <a:ext cx="2322195" cy="4387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02310" algn="l"/>
                <a:tab pos="1240790" algn="l"/>
                <a:tab pos="2018030" algn="l"/>
              </a:tabLst>
            </a:pPr>
            <a:r>
              <a:rPr sz="2700" spc="-50" dirty="0">
                <a:latin typeface="Symbol"/>
                <a:cs typeface="Symbol"/>
              </a:rPr>
              <a:t>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spc="-50" dirty="0">
                <a:latin typeface="Symbol"/>
                <a:cs typeface="Symbol"/>
              </a:rPr>
              <a:t>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Symbol"/>
                <a:cs typeface="Symbol"/>
              </a:rPr>
              <a:t></a:t>
            </a:r>
            <a:r>
              <a:rPr sz="2700" spc="20" dirty="0">
                <a:latin typeface="Times New Roman"/>
                <a:cs typeface="Times New Roman"/>
              </a:rPr>
              <a:t> </a:t>
            </a:r>
            <a:r>
              <a:rPr sz="2700" spc="-50" dirty="0">
                <a:latin typeface="Symbol"/>
                <a:cs typeface="Symbol"/>
              </a:rPr>
              <a:t></a:t>
            </a:r>
            <a:r>
              <a:rPr sz="2700" dirty="0">
                <a:latin typeface="Times New Roman"/>
                <a:cs typeface="Times New Roman"/>
              </a:rPr>
              <a:t>	</a:t>
            </a:r>
            <a:r>
              <a:rPr sz="2700" dirty="0">
                <a:latin typeface="Symbol"/>
                <a:cs typeface="Symbol"/>
              </a:rPr>
              <a:t></a:t>
            </a:r>
            <a:r>
              <a:rPr sz="2700" spc="30" dirty="0">
                <a:latin typeface="Times New Roman"/>
                <a:cs typeface="Times New Roman"/>
              </a:rPr>
              <a:t> </a:t>
            </a:r>
            <a:r>
              <a:rPr sz="2700" spc="-170" dirty="0">
                <a:latin typeface="Symbol"/>
                <a:cs typeface="Symbol"/>
              </a:rPr>
              <a:t>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0893" y="1845089"/>
            <a:ext cx="6794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0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79464" y="1845089"/>
            <a:ext cx="6794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0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56027" y="1845089"/>
            <a:ext cx="6794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i="1" spc="-50" dirty="0">
                <a:latin typeface="Times New Roman"/>
                <a:cs typeface="Times New Roman"/>
              </a:rPr>
              <a:t>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612232" y="1535505"/>
            <a:ext cx="1289050" cy="523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281305" algn="l"/>
              </a:tabLst>
            </a:pPr>
            <a:r>
              <a:rPr sz="2050" i="1" dirty="0">
                <a:latin typeface="Times New Roman"/>
                <a:cs typeface="Times New Roman"/>
              </a:rPr>
              <a:t>	O</a:t>
            </a:r>
            <a:r>
              <a:rPr sz="2050" i="1" spc="-250" dirty="0">
                <a:latin typeface="Times New Roman"/>
                <a:cs typeface="Times New Roman"/>
              </a:rPr>
              <a:t> </a:t>
            </a:r>
            <a:r>
              <a:rPr sz="4875" spc="-30" baseline="-4273" dirty="0">
                <a:latin typeface="Symbol"/>
                <a:cs typeface="Symbol"/>
              </a:rPr>
              <a:t></a:t>
            </a:r>
            <a:r>
              <a:rPr sz="2050" spc="-20" dirty="0">
                <a:latin typeface="Symbol"/>
                <a:cs typeface="Symbol"/>
              </a:rPr>
              <a:t></a:t>
            </a:r>
            <a:r>
              <a:rPr sz="2050" i="1" spc="-20" dirty="0">
                <a:latin typeface="Times New Roman"/>
                <a:cs typeface="Times New Roman"/>
              </a:rPr>
              <a:t>t</a:t>
            </a:r>
            <a:r>
              <a:rPr lang="en-US" sz="1800" spc="-30" baseline="43981" dirty="0">
                <a:latin typeface="Times New Roman"/>
                <a:cs typeface="Times New Roman"/>
              </a:rPr>
              <a:t>2</a:t>
            </a:r>
            <a:r>
              <a:rPr sz="1800" spc="-7" baseline="43981" dirty="0">
                <a:latin typeface="Times New Roman"/>
                <a:cs typeface="Times New Roman"/>
              </a:rPr>
              <a:t> </a:t>
            </a:r>
            <a:r>
              <a:rPr sz="4875" spc="-697" baseline="-4273" dirty="0">
                <a:latin typeface="Symbol"/>
                <a:cs typeface="Symbol"/>
              </a:rPr>
              <a:t></a:t>
            </a:r>
            <a:endParaRPr sz="4875" baseline="-4273" dirty="0">
              <a:latin typeface="Symbol"/>
              <a:cs typeface="Symbo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55031" y="1666441"/>
            <a:ext cx="808990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10515" algn="l"/>
              </a:tabLst>
            </a:pPr>
            <a:r>
              <a:rPr sz="2050" b="1" spc="-50" dirty="0">
                <a:latin typeface="Times New Roman"/>
                <a:cs typeface="Times New Roman"/>
              </a:rPr>
              <a:t>r</a:t>
            </a:r>
            <a:r>
              <a:rPr sz="2050" b="1" dirty="0">
                <a:latin typeface="Times New Roman"/>
                <a:cs typeface="Times New Roman"/>
              </a:rPr>
              <a:t>	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-50" dirty="0">
                <a:latin typeface="Times New Roman"/>
                <a:cs typeface="Times New Roman"/>
              </a:rPr>
              <a:t> 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130" dirty="0">
                <a:latin typeface="Times New Roman"/>
                <a:cs typeface="Times New Roman"/>
              </a:rPr>
              <a:t> </a:t>
            </a:r>
            <a:r>
              <a:rPr sz="2050" spc="-60" dirty="0">
                <a:latin typeface="Symbol"/>
                <a:cs typeface="Symbol"/>
              </a:rPr>
              <a:t></a:t>
            </a:r>
            <a:endParaRPr sz="2050" dirty="0">
              <a:latin typeface="Symbol"/>
              <a:cs typeface="Symbo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37538" y="1666441"/>
            <a:ext cx="301561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60985" algn="l"/>
                <a:tab pos="755650" algn="l"/>
                <a:tab pos="988060" algn="l"/>
                <a:tab pos="1532255" algn="l"/>
                <a:tab pos="1756410" algn="l"/>
                <a:tab pos="2840990" algn="l"/>
              </a:tabLst>
            </a:pPr>
            <a:r>
              <a:rPr sz="2050" i="1" spc="-50" dirty="0">
                <a:latin typeface="Times New Roman"/>
                <a:cs typeface="Times New Roman"/>
              </a:rPr>
              <a:t>t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</a:t>
            </a:r>
            <a:r>
              <a:rPr sz="2050" spc="-85" dirty="0">
                <a:latin typeface="Times New Roman"/>
                <a:cs typeface="Times New Roman"/>
              </a:rPr>
              <a:t> </a:t>
            </a:r>
            <a:r>
              <a:rPr sz="2050" b="1" spc="-50" dirty="0">
                <a:latin typeface="Times New Roman"/>
                <a:cs typeface="Times New Roman"/>
              </a:rPr>
              <a:t>r</a:t>
            </a:r>
            <a:r>
              <a:rPr sz="2050" b="1" dirty="0">
                <a:latin typeface="Times New Roman"/>
                <a:cs typeface="Times New Roman"/>
              </a:rPr>
              <a:t>	</a:t>
            </a:r>
            <a:r>
              <a:rPr sz="2050" i="1" spc="-50" dirty="0">
                <a:latin typeface="Times New Roman"/>
                <a:cs typeface="Times New Roman"/>
              </a:rPr>
              <a:t>t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</a:t>
            </a:r>
            <a:r>
              <a:rPr sz="2050" spc="-55" dirty="0">
                <a:latin typeface="Times New Roman"/>
                <a:cs typeface="Times New Roman"/>
              </a:rPr>
              <a:t> </a:t>
            </a:r>
            <a:r>
              <a:rPr sz="2050" b="1" spc="-50" dirty="0">
                <a:latin typeface="Times New Roman"/>
                <a:cs typeface="Times New Roman"/>
              </a:rPr>
              <a:t>v</a:t>
            </a:r>
            <a:r>
              <a:rPr sz="2050" b="1" dirty="0">
                <a:latin typeface="Times New Roman"/>
                <a:cs typeface="Times New Roman"/>
              </a:rPr>
              <a:t>	</a:t>
            </a:r>
            <a:r>
              <a:rPr sz="2050" i="1" spc="-50" dirty="0">
                <a:latin typeface="Times New Roman"/>
                <a:cs typeface="Times New Roman"/>
              </a:rPr>
              <a:t>t</a:t>
            </a:r>
            <a:r>
              <a:rPr sz="2050" i="1" dirty="0">
                <a:latin typeface="Times New Roman"/>
                <a:cs typeface="Times New Roman"/>
              </a:rPr>
              <a:t>	</a:t>
            </a:r>
            <a:r>
              <a:rPr sz="2050" dirty="0">
                <a:latin typeface="Symbol"/>
                <a:cs typeface="Symbol"/>
              </a:rPr>
              <a:t></a:t>
            </a:r>
            <a:r>
              <a:rPr sz="2050" i="1" dirty="0">
                <a:latin typeface="Times New Roman"/>
                <a:cs typeface="Times New Roman"/>
              </a:rPr>
              <a:t>t</a:t>
            </a:r>
            <a:r>
              <a:rPr sz="2050" i="1" spc="-55" dirty="0">
                <a:latin typeface="Times New Roman"/>
                <a:cs typeface="Times New Roman"/>
              </a:rPr>
              <a:t> </a:t>
            </a:r>
            <a:r>
              <a:rPr sz="2050" spc="-50" dirty="0">
                <a:latin typeface="Symbol"/>
                <a:cs typeface="Symbol"/>
              </a:rPr>
              <a:t></a:t>
            </a:r>
            <a:r>
              <a:rPr sz="2050" dirty="0">
                <a:latin typeface="Times New Roman"/>
                <a:cs typeface="Times New Roman"/>
              </a:rPr>
              <a:t>	</a:t>
            </a:r>
            <a:endParaRPr sz="2050" dirty="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5736" y="1027088"/>
            <a:ext cx="44098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indent="-165735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178435" algn="l"/>
              </a:tabLst>
            </a:pPr>
            <a:r>
              <a:rPr sz="2000" dirty="0">
                <a:latin typeface="Calibri"/>
                <a:cs typeface="Calibri"/>
              </a:rPr>
              <a:t>Euler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simplest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worst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51601" y="4514755"/>
            <a:ext cx="1329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Δ𝑡~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44D0797-4412-4434-8D72-928C94B86E3C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6E8525-1CF2-4D77-95E5-D06712B9C883}"/>
                  </a:ext>
                </a:extLst>
              </p:cNvPr>
              <p:cNvSpPr txBox="1"/>
              <p:nvPr/>
            </p:nvSpPr>
            <p:spPr>
              <a:xfrm>
                <a:off x="985060" y="5323786"/>
                <a:ext cx="4577860" cy="689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6E8525-1CF2-4D77-95E5-D06712B9C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60" y="5323786"/>
                <a:ext cx="4577860" cy="689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>
            <a:extLst>
              <a:ext uri="{FF2B5EF4-FFF2-40B4-BE49-F238E27FC236}">
                <a16:creationId xmlns:a16="http://schemas.microsoft.com/office/drawing/2014/main" id="{C907BEF7-8E00-461E-BF21-087035794E2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8177" y="1125415"/>
            <a:ext cx="8305800" cy="5029200"/>
          </a:xfrm>
          <a:noFill/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Complexity is defined as how a computer algorithm scales with the number of degrees of freedom (atoms).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2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Number of terms in pair potential is </a:t>
            </a: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N(N-1)/2  </a:t>
            </a: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</a:t>
            </a: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 O(N</a:t>
            </a:r>
            <a:r>
              <a:rPr lang="en-US" altLang="zh-CN" baseline="30000" dirty="0">
                <a:solidFill>
                  <a:srgbClr val="800000"/>
                </a:solidFill>
                <a:ea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)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2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i="1" dirty="0">
                <a:ea typeface="宋体" panose="02010600030101010101" pitchFamily="2" charset="-122"/>
              </a:rPr>
              <a:t>For short-range</a:t>
            </a:r>
            <a:r>
              <a:rPr lang="en-US" altLang="zh-CN" dirty="0">
                <a:ea typeface="宋体" panose="02010600030101010101" pitchFamily="2" charset="-122"/>
              </a:rPr>
              <a:t> V(r), use </a:t>
            </a:r>
            <a:r>
              <a:rPr lang="en-US" altLang="zh-CN" i="1" dirty="0">
                <a:solidFill>
                  <a:srgbClr val="FF3300"/>
                </a:solidFill>
                <a:ea typeface="宋体" panose="02010600030101010101" pitchFamily="2" charset="-122"/>
              </a:rPr>
              <a:t>neighbor tables</a:t>
            </a:r>
            <a:r>
              <a:rPr lang="en-US" altLang="zh-CN" dirty="0">
                <a:ea typeface="宋体" panose="02010600030101010101" pitchFamily="2" charset="-122"/>
              </a:rPr>
              <a:t> to reduce it to </a:t>
            </a: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O(N).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Explicit Neighbor list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(</a:t>
            </a:r>
            <a:r>
              <a:rPr lang="en-US" altLang="zh-CN" b="1" i="1" dirty="0" err="1">
                <a:solidFill>
                  <a:schemeClr val="accent2"/>
                </a:solidFill>
                <a:ea typeface="宋体" panose="02010600030101010101" pitchFamily="2" charset="-122"/>
              </a:rPr>
              <a:t>Verlet</a:t>
            </a: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) </a:t>
            </a:r>
            <a:r>
              <a:rPr lang="en-US" altLang="zh-CN" dirty="0">
                <a:ea typeface="宋体" panose="02010600030101010101" pitchFamily="2" charset="-122"/>
              </a:rPr>
              <a:t>for systems that move slowly (keep a list and update </a:t>
            </a:r>
            <a:r>
              <a:rPr lang="en-US" altLang="zh-CN" dirty="0" err="1">
                <a:ea typeface="宋体" panose="02010600030101010101" pitchFamily="2" charset="-122"/>
              </a:rPr>
              <a:t>occassionally</a:t>
            </a:r>
            <a:r>
              <a:rPr lang="en-US" altLang="zh-CN" dirty="0">
                <a:ea typeface="宋体" panose="02010600030101010101" pitchFamily="2" charset="-122"/>
              </a:rPr>
              <a:t>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b="1" i="1" dirty="0">
                <a:solidFill>
                  <a:schemeClr val="accent2"/>
                </a:solidFill>
                <a:ea typeface="宋体" panose="02010600030101010101" pitchFamily="2" charset="-122"/>
              </a:rPr>
              <a:t>Bin Sort list</a:t>
            </a:r>
            <a:r>
              <a:rPr lang="en-US" altLang="zh-CN" dirty="0">
                <a:ea typeface="宋体" panose="02010600030101010101" pitchFamily="2" charset="-122"/>
              </a:rPr>
              <a:t> (sort particles into bins and sum over neighboring bins)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12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 i="1" dirty="0">
                <a:ea typeface="宋体" panose="02010600030101010101" pitchFamily="2" charset="-122"/>
              </a:rPr>
              <a:t>Long-range potentials</a:t>
            </a:r>
            <a:r>
              <a:rPr lang="en-US" altLang="zh-CN" dirty="0">
                <a:ea typeface="宋体" panose="02010600030101010101" pitchFamily="2" charset="-122"/>
              </a:rPr>
              <a:t> require more sophisticated treatment: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solidFill>
                  <a:srgbClr val="FF3300"/>
                </a:solidFill>
                <a:ea typeface="宋体" panose="02010600030101010101" pitchFamily="2" charset="-122"/>
              </a:rPr>
              <a:t>Ewald sums</a:t>
            </a:r>
            <a:r>
              <a:rPr lang="en-US" altLang="zh-CN" dirty="0">
                <a:ea typeface="宋体" panose="02010600030101010101" pitchFamily="2" charset="-122"/>
              </a:rPr>
              <a:t> are </a:t>
            </a:r>
            <a:r>
              <a:rPr lang="en-US" altLang="zh-CN" dirty="0">
                <a:solidFill>
                  <a:srgbClr val="FF3300"/>
                </a:solidFill>
                <a:ea typeface="宋体" panose="02010600030101010101" pitchFamily="2" charset="-122"/>
              </a:rPr>
              <a:t>O(N</a:t>
            </a:r>
            <a:r>
              <a:rPr lang="en-US" altLang="zh-CN" baseline="30000" dirty="0">
                <a:solidFill>
                  <a:srgbClr val="FF3300"/>
                </a:solidFill>
                <a:ea typeface="宋体" panose="02010600030101010101" pitchFamily="2" charset="-122"/>
              </a:rPr>
              <a:t>3/2</a:t>
            </a:r>
            <a:r>
              <a:rPr lang="en-US" altLang="zh-CN" dirty="0">
                <a:solidFill>
                  <a:srgbClr val="FF3300"/>
                </a:solidFill>
                <a:ea typeface="宋体" panose="02010600030101010101" pitchFamily="2" charset="-122"/>
              </a:rPr>
              <a:t>)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i="1" dirty="0">
                <a:solidFill>
                  <a:srgbClr val="FF3300"/>
                </a:solidFill>
                <a:ea typeface="宋体" panose="02010600030101010101" pitchFamily="2" charset="-122"/>
              </a:rPr>
              <a:t>Fast Multipole Algorithms</a:t>
            </a:r>
            <a:r>
              <a:rPr lang="en-US" altLang="zh-CN" dirty="0">
                <a:ea typeface="宋体" panose="02010600030101010101" pitchFamily="2" charset="-122"/>
              </a:rPr>
              <a:t> are </a:t>
            </a:r>
            <a:r>
              <a:rPr lang="en-US" altLang="zh-CN" dirty="0">
                <a:solidFill>
                  <a:srgbClr val="FF3300"/>
                </a:solidFill>
                <a:ea typeface="宋体" panose="02010600030101010101" pitchFamily="2" charset="-122"/>
              </a:rPr>
              <a:t>O(N),</a:t>
            </a:r>
            <a:r>
              <a:rPr lang="en-US" altLang="zh-CN" dirty="0">
                <a:ea typeface="宋体" panose="02010600030101010101" pitchFamily="2" charset="-122"/>
              </a:rPr>
              <a:t> for very large 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Tree Methods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宋体" panose="02010600030101010101" pitchFamily="2" charset="-122"/>
              </a:rPr>
              <a:t>More later…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E1FB67-22D0-446E-AA8A-DD544CDF48DF}"/>
              </a:ext>
            </a:extLst>
          </p:cNvPr>
          <p:cNvSpPr txBox="1"/>
          <p:nvPr/>
        </p:nvSpPr>
        <p:spPr>
          <a:xfrm>
            <a:off x="2284196" y="0"/>
            <a:ext cx="4579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结构优化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F5FCB42-022D-4859-8127-9B5B6E28D04B}"/>
              </a:ext>
            </a:extLst>
          </p:cNvPr>
          <p:cNvSpPr txBox="1"/>
          <p:nvPr/>
        </p:nvSpPr>
        <p:spPr>
          <a:xfrm>
            <a:off x="1000955" y="1567003"/>
            <a:ext cx="4150360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600" spc="-150" dirty="0">
                <a:latin typeface="Trebuchet MS"/>
                <a:cs typeface="Trebuchet MS"/>
              </a:rPr>
              <a:t>Find</a:t>
            </a:r>
            <a:r>
              <a:rPr sz="2600" spc="-60" dirty="0">
                <a:latin typeface="Trebuchet MS"/>
                <a:cs typeface="Trebuchet MS"/>
              </a:rPr>
              <a:t> </a:t>
            </a:r>
            <a:r>
              <a:rPr sz="2600" spc="-260" dirty="0">
                <a:latin typeface="Trebuchet MS"/>
                <a:cs typeface="Trebuchet MS"/>
              </a:rPr>
              <a:t>a</a:t>
            </a:r>
            <a:r>
              <a:rPr sz="2600" spc="-6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local</a:t>
            </a:r>
            <a:r>
              <a:rPr sz="2600" spc="-55" dirty="0">
                <a:latin typeface="Trebuchet MS"/>
                <a:cs typeface="Trebuchet MS"/>
              </a:rPr>
              <a:t> </a:t>
            </a:r>
            <a:r>
              <a:rPr sz="2600" spc="-170" dirty="0">
                <a:latin typeface="Trebuchet MS"/>
                <a:cs typeface="Trebuchet MS"/>
              </a:rPr>
              <a:t>minimum</a:t>
            </a:r>
            <a:r>
              <a:rPr sz="2600" spc="-9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on</a:t>
            </a:r>
            <a:r>
              <a:rPr sz="2600" spc="-8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PES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1C11EC1-5639-4FC2-8601-93D94E4431C0}"/>
              </a:ext>
            </a:extLst>
          </p:cNvPr>
          <p:cNvSpPr txBox="1"/>
          <p:nvPr/>
        </p:nvSpPr>
        <p:spPr>
          <a:xfrm>
            <a:off x="1000955" y="2984704"/>
            <a:ext cx="149415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600" spc="-95" dirty="0">
                <a:latin typeface="Trebuchet MS"/>
                <a:cs typeface="Trebuchet MS"/>
              </a:rPr>
              <a:t>Gradient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DE4578CE-497E-4549-A249-DB6F228C4A6B}"/>
              </a:ext>
            </a:extLst>
          </p:cNvPr>
          <p:cNvSpPr/>
          <p:nvPr/>
        </p:nvSpPr>
        <p:spPr>
          <a:xfrm>
            <a:off x="1796990" y="3877261"/>
            <a:ext cx="278765" cy="212090"/>
          </a:xfrm>
          <a:custGeom>
            <a:avLst/>
            <a:gdLst/>
            <a:ahLst/>
            <a:cxnLst/>
            <a:rect l="l" t="t" r="r" b="b"/>
            <a:pathLst>
              <a:path w="278765" h="212089">
                <a:moveTo>
                  <a:pt x="211201" y="0"/>
                </a:moveTo>
                <a:lnTo>
                  <a:pt x="208153" y="8509"/>
                </a:lnTo>
                <a:lnTo>
                  <a:pt x="220366" y="13837"/>
                </a:lnTo>
                <a:lnTo>
                  <a:pt x="230901" y="21224"/>
                </a:lnTo>
                <a:lnTo>
                  <a:pt x="252315" y="55322"/>
                </a:lnTo>
                <a:lnTo>
                  <a:pt x="259334" y="104775"/>
                </a:lnTo>
                <a:lnTo>
                  <a:pt x="258548" y="123443"/>
                </a:lnTo>
                <a:lnTo>
                  <a:pt x="246761" y="169164"/>
                </a:lnTo>
                <a:lnTo>
                  <a:pt x="220507" y="197739"/>
                </a:lnTo>
                <a:lnTo>
                  <a:pt x="208407" y="203073"/>
                </a:lnTo>
                <a:lnTo>
                  <a:pt x="211201" y="211709"/>
                </a:lnTo>
                <a:lnTo>
                  <a:pt x="251598" y="187706"/>
                </a:lnTo>
                <a:lnTo>
                  <a:pt x="274319" y="143287"/>
                </a:lnTo>
                <a:lnTo>
                  <a:pt x="278638" y="105918"/>
                </a:lnTo>
                <a:lnTo>
                  <a:pt x="277557" y="86703"/>
                </a:lnTo>
                <a:lnTo>
                  <a:pt x="261239" y="37084"/>
                </a:lnTo>
                <a:lnTo>
                  <a:pt x="226538" y="5526"/>
                </a:lnTo>
                <a:lnTo>
                  <a:pt x="211201" y="0"/>
                </a:lnTo>
                <a:close/>
              </a:path>
              <a:path w="278765" h="212089">
                <a:moveTo>
                  <a:pt x="67437" y="0"/>
                </a:moveTo>
                <a:lnTo>
                  <a:pt x="27092" y="24056"/>
                </a:lnTo>
                <a:lnTo>
                  <a:pt x="4318" y="68548"/>
                </a:lnTo>
                <a:lnTo>
                  <a:pt x="63" y="104775"/>
                </a:lnTo>
                <a:lnTo>
                  <a:pt x="0" y="105918"/>
                </a:lnTo>
                <a:lnTo>
                  <a:pt x="969" y="123443"/>
                </a:lnTo>
                <a:lnTo>
                  <a:pt x="1075" y="125352"/>
                </a:lnTo>
                <a:lnTo>
                  <a:pt x="4318" y="143287"/>
                </a:lnTo>
                <a:lnTo>
                  <a:pt x="27039" y="187706"/>
                </a:lnTo>
                <a:lnTo>
                  <a:pt x="67437" y="211709"/>
                </a:lnTo>
                <a:lnTo>
                  <a:pt x="70104" y="203073"/>
                </a:lnTo>
                <a:lnTo>
                  <a:pt x="58058" y="197739"/>
                </a:lnTo>
                <a:lnTo>
                  <a:pt x="47656" y="190309"/>
                </a:lnTo>
                <a:lnTo>
                  <a:pt x="26376" y="155638"/>
                </a:lnTo>
                <a:lnTo>
                  <a:pt x="19352" y="105918"/>
                </a:lnTo>
                <a:lnTo>
                  <a:pt x="19304" y="104775"/>
                </a:lnTo>
                <a:lnTo>
                  <a:pt x="26376" y="55322"/>
                </a:lnTo>
                <a:lnTo>
                  <a:pt x="47752" y="21224"/>
                </a:lnTo>
                <a:lnTo>
                  <a:pt x="70485" y="8509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FC115694-7F09-4AC8-A6BC-66084C38BE10}"/>
              </a:ext>
            </a:extLst>
          </p:cNvPr>
          <p:cNvSpPr/>
          <p:nvPr/>
        </p:nvSpPr>
        <p:spPr>
          <a:xfrm>
            <a:off x="2394017" y="3974542"/>
            <a:ext cx="262255" cy="15240"/>
          </a:xfrm>
          <a:custGeom>
            <a:avLst/>
            <a:gdLst/>
            <a:ahLst/>
            <a:cxnLst/>
            <a:rect l="l" t="t" r="r" b="b"/>
            <a:pathLst>
              <a:path w="262255" h="15239">
                <a:moveTo>
                  <a:pt x="262127" y="0"/>
                </a:moveTo>
                <a:lnTo>
                  <a:pt x="0" y="0"/>
                </a:lnTo>
                <a:lnTo>
                  <a:pt x="0" y="15239"/>
                </a:lnTo>
                <a:lnTo>
                  <a:pt x="262127" y="15239"/>
                </a:lnTo>
                <a:lnTo>
                  <a:pt x="2621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04B3007E-D540-4FCB-A16A-CB5BC5167F32}"/>
              </a:ext>
            </a:extLst>
          </p:cNvPr>
          <p:cNvSpPr/>
          <p:nvPr/>
        </p:nvSpPr>
        <p:spPr>
          <a:xfrm>
            <a:off x="3125919" y="3844241"/>
            <a:ext cx="810895" cy="276225"/>
          </a:xfrm>
          <a:custGeom>
            <a:avLst/>
            <a:gdLst/>
            <a:ahLst/>
            <a:cxnLst/>
            <a:rect l="l" t="t" r="r" b="b"/>
            <a:pathLst>
              <a:path w="810895" h="276225">
                <a:moveTo>
                  <a:pt x="738123" y="0"/>
                </a:moveTo>
                <a:lnTo>
                  <a:pt x="735457" y="9143"/>
                </a:lnTo>
                <a:lnTo>
                  <a:pt x="748097" y="15765"/>
                </a:lnTo>
                <a:lnTo>
                  <a:pt x="759142" y="25352"/>
                </a:lnTo>
                <a:lnTo>
                  <a:pt x="782425" y="71614"/>
                </a:lnTo>
                <a:lnTo>
                  <a:pt x="789334" y="113956"/>
                </a:lnTo>
                <a:lnTo>
                  <a:pt x="790194" y="138175"/>
                </a:lnTo>
                <a:lnTo>
                  <a:pt x="789334" y="162393"/>
                </a:lnTo>
                <a:lnTo>
                  <a:pt x="782425" y="204684"/>
                </a:lnTo>
                <a:lnTo>
                  <a:pt x="759142" y="250872"/>
                </a:lnTo>
                <a:lnTo>
                  <a:pt x="735457" y="267080"/>
                </a:lnTo>
                <a:lnTo>
                  <a:pt x="738123" y="276224"/>
                </a:lnTo>
                <a:lnTo>
                  <a:pt x="781415" y="246060"/>
                </a:lnTo>
                <a:lnTo>
                  <a:pt x="800105" y="208702"/>
                </a:lnTo>
                <a:lnTo>
                  <a:pt x="809579" y="163415"/>
                </a:lnTo>
                <a:lnTo>
                  <a:pt x="810768" y="138175"/>
                </a:lnTo>
                <a:lnTo>
                  <a:pt x="809630" y="113956"/>
                </a:lnTo>
                <a:lnTo>
                  <a:pt x="800105" y="67524"/>
                </a:lnTo>
                <a:lnTo>
                  <a:pt x="781415" y="30164"/>
                </a:lnTo>
                <a:lnTo>
                  <a:pt x="754554" y="6403"/>
                </a:lnTo>
                <a:lnTo>
                  <a:pt x="738123" y="0"/>
                </a:lnTo>
                <a:close/>
              </a:path>
              <a:path w="810895" h="276225">
                <a:moveTo>
                  <a:pt x="72516" y="0"/>
                </a:moveTo>
                <a:lnTo>
                  <a:pt x="29225" y="30164"/>
                </a:lnTo>
                <a:lnTo>
                  <a:pt x="10554" y="67524"/>
                </a:lnTo>
                <a:lnTo>
                  <a:pt x="1168" y="112863"/>
                </a:lnTo>
                <a:lnTo>
                  <a:pt x="0" y="138175"/>
                </a:lnTo>
                <a:lnTo>
                  <a:pt x="1121" y="162393"/>
                </a:lnTo>
                <a:lnTo>
                  <a:pt x="1168" y="163415"/>
                </a:lnTo>
                <a:lnTo>
                  <a:pt x="10554" y="208702"/>
                </a:lnTo>
                <a:lnTo>
                  <a:pt x="29225" y="246060"/>
                </a:lnTo>
                <a:lnTo>
                  <a:pt x="72516" y="276224"/>
                </a:lnTo>
                <a:lnTo>
                  <a:pt x="75310" y="267080"/>
                </a:lnTo>
                <a:lnTo>
                  <a:pt x="62616" y="260459"/>
                </a:lnTo>
                <a:lnTo>
                  <a:pt x="51577" y="250872"/>
                </a:lnTo>
                <a:lnTo>
                  <a:pt x="28322" y="204684"/>
                </a:lnTo>
                <a:lnTo>
                  <a:pt x="21447" y="163415"/>
                </a:lnTo>
                <a:lnTo>
                  <a:pt x="20446" y="138175"/>
                </a:lnTo>
                <a:lnTo>
                  <a:pt x="21326" y="113956"/>
                </a:lnTo>
                <a:lnTo>
                  <a:pt x="28322" y="71614"/>
                </a:lnTo>
                <a:lnTo>
                  <a:pt x="51577" y="25352"/>
                </a:lnTo>
                <a:lnTo>
                  <a:pt x="75310" y="9143"/>
                </a:lnTo>
                <a:lnTo>
                  <a:pt x="725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58A95B7C-FA50-40BA-922A-20CE6B7AED0B}"/>
              </a:ext>
            </a:extLst>
          </p:cNvPr>
          <p:cNvSpPr txBox="1"/>
          <p:nvPr/>
        </p:nvSpPr>
        <p:spPr>
          <a:xfrm>
            <a:off x="1594298" y="3633293"/>
            <a:ext cx="228917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25450" algn="ctr">
              <a:lnSpc>
                <a:spcPts val="1764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𝜕𝑓</a:t>
            </a:r>
            <a:endParaRPr sz="1800" dirty="0">
              <a:latin typeface="Cambria Math"/>
              <a:cs typeface="Cambria Math"/>
            </a:endParaRPr>
          </a:p>
          <a:p>
            <a:pPr algn="ctr">
              <a:lnSpc>
                <a:spcPts val="1764"/>
              </a:lnSpc>
              <a:tabLst>
                <a:tab pos="527050" algn="l"/>
                <a:tab pos="1086485" algn="l"/>
              </a:tabLst>
            </a:pP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330" dirty="0">
                <a:latin typeface="Cambria Math"/>
                <a:cs typeface="Cambria Math"/>
              </a:rPr>
              <a:t>  </a:t>
            </a:r>
            <a:r>
              <a:rPr sz="1800" spc="-73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=</a:t>
            </a:r>
            <a:r>
              <a:rPr sz="1800" dirty="0">
                <a:latin typeface="Cambria Math"/>
                <a:cs typeface="Cambria Math"/>
              </a:rPr>
              <a:t>	=</a:t>
            </a:r>
            <a:r>
              <a:rPr sz="1800" spc="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𝐁</a:t>
            </a:r>
            <a:r>
              <a:rPr sz="1800" spc="409" dirty="0">
                <a:latin typeface="Cambria Math"/>
                <a:cs typeface="Cambria Math"/>
              </a:rPr>
              <a:t>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160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75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0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B3A560CF-CFB4-488C-8833-D748B9C1BE3C}"/>
              </a:ext>
            </a:extLst>
          </p:cNvPr>
          <p:cNvSpPr/>
          <p:nvPr/>
        </p:nvSpPr>
        <p:spPr>
          <a:xfrm>
            <a:off x="3169607" y="5097857"/>
            <a:ext cx="385445" cy="212090"/>
          </a:xfrm>
          <a:custGeom>
            <a:avLst/>
            <a:gdLst/>
            <a:ahLst/>
            <a:cxnLst/>
            <a:rect l="l" t="t" r="r" b="b"/>
            <a:pathLst>
              <a:path w="385444" h="212089">
                <a:moveTo>
                  <a:pt x="317881" y="0"/>
                </a:moveTo>
                <a:lnTo>
                  <a:pt x="314832" y="8636"/>
                </a:lnTo>
                <a:lnTo>
                  <a:pt x="327118" y="13946"/>
                </a:lnTo>
                <a:lnTo>
                  <a:pt x="337677" y="21304"/>
                </a:lnTo>
                <a:lnTo>
                  <a:pt x="359068" y="55449"/>
                </a:lnTo>
                <a:lnTo>
                  <a:pt x="365313" y="86538"/>
                </a:lnTo>
                <a:lnTo>
                  <a:pt x="365355" y="86830"/>
                </a:lnTo>
                <a:lnTo>
                  <a:pt x="362997" y="140525"/>
                </a:lnTo>
                <a:lnTo>
                  <a:pt x="346450" y="180911"/>
                </a:lnTo>
                <a:lnTo>
                  <a:pt x="315213" y="203200"/>
                </a:lnTo>
                <a:lnTo>
                  <a:pt x="317881" y="211836"/>
                </a:lnTo>
                <a:lnTo>
                  <a:pt x="358350" y="187707"/>
                </a:lnTo>
                <a:lnTo>
                  <a:pt x="381079" y="143335"/>
                </a:lnTo>
                <a:lnTo>
                  <a:pt x="385444" y="105918"/>
                </a:lnTo>
                <a:lnTo>
                  <a:pt x="384366" y="86830"/>
                </a:lnTo>
                <a:lnTo>
                  <a:pt x="384349" y="86538"/>
                </a:lnTo>
                <a:lnTo>
                  <a:pt x="367919" y="37211"/>
                </a:lnTo>
                <a:lnTo>
                  <a:pt x="333236" y="5546"/>
                </a:lnTo>
                <a:lnTo>
                  <a:pt x="317881" y="0"/>
                </a:lnTo>
                <a:close/>
              </a:path>
              <a:path w="385444" h="212089">
                <a:moveTo>
                  <a:pt x="67563" y="0"/>
                </a:moveTo>
                <a:lnTo>
                  <a:pt x="27166" y="24163"/>
                </a:lnTo>
                <a:lnTo>
                  <a:pt x="4381" y="68611"/>
                </a:lnTo>
                <a:lnTo>
                  <a:pt x="57" y="104901"/>
                </a:lnTo>
                <a:lnTo>
                  <a:pt x="0" y="105918"/>
                </a:lnTo>
                <a:lnTo>
                  <a:pt x="992" y="123570"/>
                </a:lnTo>
                <a:lnTo>
                  <a:pt x="1093" y="125370"/>
                </a:lnTo>
                <a:lnTo>
                  <a:pt x="4365" y="143335"/>
                </a:lnTo>
                <a:lnTo>
                  <a:pt x="27094" y="187707"/>
                </a:lnTo>
                <a:lnTo>
                  <a:pt x="67563" y="211836"/>
                </a:lnTo>
                <a:lnTo>
                  <a:pt x="70231" y="203200"/>
                </a:lnTo>
                <a:lnTo>
                  <a:pt x="58183" y="197866"/>
                </a:lnTo>
                <a:lnTo>
                  <a:pt x="47767" y="190436"/>
                </a:lnTo>
                <a:lnTo>
                  <a:pt x="26376" y="155765"/>
                </a:lnTo>
                <a:lnTo>
                  <a:pt x="19346" y="105918"/>
                </a:lnTo>
                <a:lnTo>
                  <a:pt x="19303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999B00C9-6EA5-4B6B-A729-BA4458489D07}"/>
              </a:ext>
            </a:extLst>
          </p:cNvPr>
          <p:cNvSpPr txBox="1"/>
          <p:nvPr/>
        </p:nvSpPr>
        <p:spPr>
          <a:xfrm>
            <a:off x="1000955" y="3864100"/>
            <a:ext cx="7728830" cy="148526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418590">
              <a:lnSpc>
                <a:spcPct val="100000"/>
              </a:lnSpc>
              <a:spcBef>
                <a:spcPts val="1019"/>
              </a:spcBef>
            </a:pPr>
            <a:r>
              <a:rPr sz="1800" spc="15" dirty="0">
                <a:latin typeface="Cambria Math"/>
                <a:cs typeface="Cambria Math"/>
              </a:rPr>
              <a:t>𝜕</a:t>
            </a:r>
            <a:r>
              <a:rPr sz="1800" spc="-71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 </a:t>
            </a:r>
          </a:p>
          <a:p>
            <a:pPr marL="310515" indent="-272415">
              <a:lnSpc>
                <a:spcPct val="100000"/>
              </a:lnSpc>
              <a:spcBef>
                <a:spcPts val="133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310515" algn="l"/>
              </a:tabLst>
            </a:pPr>
            <a:r>
              <a:rPr sz="2600" spc="-105" dirty="0">
                <a:latin typeface="Trebuchet MS"/>
                <a:cs typeface="Trebuchet MS"/>
              </a:rPr>
              <a:t>Newton’s</a:t>
            </a:r>
            <a:r>
              <a:rPr sz="2600" spc="-80" dirty="0">
                <a:latin typeface="Trebuchet MS"/>
                <a:cs typeface="Trebuchet MS"/>
              </a:rPr>
              <a:t> </a:t>
            </a:r>
            <a:r>
              <a:rPr sz="2600" spc="-120" dirty="0">
                <a:latin typeface="Trebuchet MS"/>
                <a:cs typeface="Trebuchet MS"/>
              </a:rPr>
              <a:t>method</a:t>
            </a:r>
            <a:r>
              <a:rPr sz="2600" spc="-60" dirty="0">
                <a:latin typeface="Trebuchet MS"/>
                <a:cs typeface="Trebuchet MS"/>
              </a:rPr>
              <a:t> </a:t>
            </a:r>
            <a:r>
              <a:rPr sz="2600" spc="-180" dirty="0">
                <a:latin typeface="Trebuchet MS"/>
                <a:cs typeface="Trebuchet MS"/>
              </a:rPr>
              <a:t>(find</a:t>
            </a:r>
            <a:r>
              <a:rPr sz="2600" spc="-55" dirty="0">
                <a:latin typeface="Trebuchet MS"/>
                <a:cs typeface="Trebuchet MS"/>
              </a:rPr>
              <a:t> </a:t>
            </a:r>
            <a:r>
              <a:rPr sz="2600" spc="-165" dirty="0">
                <a:latin typeface="Trebuchet MS"/>
                <a:cs typeface="Trebuchet MS"/>
              </a:rPr>
              <a:t>the</a:t>
            </a:r>
            <a:r>
              <a:rPr sz="2600" spc="-90" dirty="0">
                <a:latin typeface="Trebuchet MS"/>
                <a:cs typeface="Trebuchet MS"/>
              </a:rPr>
              <a:t> </a:t>
            </a:r>
            <a:r>
              <a:rPr sz="2600" spc="-20" dirty="0">
                <a:latin typeface="Trebuchet MS"/>
                <a:cs typeface="Trebuchet MS"/>
              </a:rPr>
              <a:t>root</a:t>
            </a:r>
            <a:r>
              <a:rPr sz="2600" spc="-80" dirty="0">
                <a:latin typeface="Trebuchet MS"/>
                <a:cs typeface="Trebuchet MS"/>
              </a:rPr>
              <a:t> </a:t>
            </a:r>
            <a:r>
              <a:rPr sz="2600" spc="-145" dirty="0">
                <a:latin typeface="Trebuchet MS"/>
                <a:cs typeface="Trebuchet MS"/>
              </a:rPr>
              <a:t>of</a:t>
            </a:r>
            <a:r>
              <a:rPr sz="2600" spc="-60" dirty="0">
                <a:latin typeface="Trebuchet MS"/>
                <a:cs typeface="Trebuchet MS"/>
              </a:rPr>
              <a:t> </a:t>
            </a:r>
            <a:r>
              <a:rPr sz="2600" spc="-160" dirty="0">
                <a:latin typeface="Trebuchet MS"/>
                <a:cs typeface="Trebuchet MS"/>
              </a:rPr>
              <a:t>the</a:t>
            </a:r>
            <a:r>
              <a:rPr sz="2600" spc="-55" dirty="0">
                <a:latin typeface="Trebuchet MS"/>
                <a:cs typeface="Trebuchet MS"/>
              </a:rPr>
              <a:t> </a:t>
            </a:r>
            <a:r>
              <a:rPr sz="2600" spc="-110" dirty="0">
                <a:latin typeface="Trebuchet MS"/>
                <a:cs typeface="Trebuchet MS"/>
              </a:rPr>
              <a:t>derivative)</a:t>
            </a:r>
            <a:endParaRPr sz="2600" dirty="0">
              <a:latin typeface="Trebuchet MS"/>
              <a:cs typeface="Trebuchet MS"/>
            </a:endParaRPr>
          </a:p>
          <a:p>
            <a:pPr marL="704850">
              <a:lnSpc>
                <a:spcPct val="100000"/>
              </a:lnSpc>
              <a:spcBef>
                <a:spcPts val="1805"/>
              </a:spcBef>
            </a:pP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105" dirty="0">
                <a:latin typeface="Cambria Math"/>
                <a:cs typeface="Cambria Math"/>
              </a:rPr>
              <a:t> 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950" baseline="27777" dirty="0">
                <a:latin typeface="Cambria Math"/>
                <a:cs typeface="Cambria Math"/>
              </a:rPr>
              <a:t>1</a:t>
            </a:r>
            <a:r>
              <a:rPr sz="1950" spc="209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spc="180" dirty="0">
                <a:latin typeface="Cambria Math"/>
                <a:cs typeface="Cambria Math"/>
              </a:rPr>
              <a:t>𝐁</a:t>
            </a:r>
            <a:r>
              <a:rPr sz="1950" spc="165" baseline="27777" dirty="0">
                <a:latin typeface="Cambria Math"/>
                <a:cs typeface="Cambria Math"/>
              </a:rPr>
              <a:t>−</a:t>
            </a:r>
            <a:r>
              <a:rPr sz="1950" spc="292" baseline="27777" dirty="0">
                <a:latin typeface="Cambria Math"/>
                <a:cs typeface="Cambria Math"/>
              </a:rPr>
              <a:t>1</a:t>
            </a:r>
            <a:r>
              <a:rPr sz="1800" spc="-565" dirty="0">
                <a:latin typeface="Cambria Math"/>
                <a:cs typeface="Cambria Math"/>
              </a:rPr>
              <a:t>𝑔</a:t>
            </a:r>
            <a:r>
              <a:rPr sz="1800" spc="265" dirty="0">
                <a:latin typeface="Cambria Math"/>
                <a:cs typeface="Cambria Math"/>
              </a:rPr>
              <a:t> 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30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 dirty="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4154DB-5E6F-4AED-A81C-26EA6027662F}"/>
                  </a:ext>
                </a:extLst>
              </p:cNvPr>
              <p:cNvSpPr txBox="1"/>
              <p:nvPr/>
            </p:nvSpPr>
            <p:spPr>
              <a:xfrm>
                <a:off x="1155503" y="2060738"/>
                <a:ext cx="7332785" cy="726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acc>
                        <m:accPr>
                          <m:chr m:val="⃗"/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li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‾</m:t>
                          </m:r>
                        </m:lim>
                      </m:limUpp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74154DB-5E6F-4AED-A81C-26EA60276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503" y="2060738"/>
                <a:ext cx="7332785" cy="7262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21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20309" y="1441099"/>
            <a:ext cx="933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25" dirty="0">
                <a:latin typeface="Trebuchet MS"/>
                <a:cs typeface="Trebuchet MS"/>
              </a:rPr>
              <a:t>Guess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309" y="1822099"/>
            <a:ext cx="12553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100" dirty="0">
                <a:latin typeface="Trebuchet MS"/>
                <a:cs typeface="Trebuchet MS"/>
              </a:rPr>
              <a:t>Calculate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309" y="2203480"/>
            <a:ext cx="45542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10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110" dirty="0">
                <a:latin typeface="Trebuchet MS"/>
                <a:cs typeface="Trebuchet MS"/>
              </a:rPr>
              <a:t>Step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along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the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steepest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descent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direction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7600" y="4254548"/>
            <a:ext cx="4262266" cy="126594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47104" y="1458244"/>
            <a:ext cx="304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73392" y="1899822"/>
            <a:ext cx="385445" cy="212090"/>
          </a:xfrm>
          <a:custGeom>
            <a:avLst/>
            <a:gdLst/>
            <a:ahLst/>
            <a:cxnLst/>
            <a:rect l="l" t="t" r="r" b="b"/>
            <a:pathLst>
              <a:path w="385444" h="212089">
                <a:moveTo>
                  <a:pt x="317881" y="0"/>
                </a:moveTo>
                <a:lnTo>
                  <a:pt x="314832" y="8636"/>
                </a:lnTo>
                <a:lnTo>
                  <a:pt x="327118" y="13946"/>
                </a:lnTo>
                <a:lnTo>
                  <a:pt x="337677" y="21304"/>
                </a:lnTo>
                <a:lnTo>
                  <a:pt x="359068" y="55429"/>
                </a:lnTo>
                <a:lnTo>
                  <a:pt x="366140" y="104775"/>
                </a:lnTo>
                <a:lnTo>
                  <a:pt x="365355" y="123444"/>
                </a:lnTo>
                <a:lnTo>
                  <a:pt x="353568" y="169164"/>
                </a:lnTo>
                <a:lnTo>
                  <a:pt x="327261" y="197792"/>
                </a:lnTo>
                <a:lnTo>
                  <a:pt x="315213" y="203200"/>
                </a:lnTo>
                <a:lnTo>
                  <a:pt x="317881" y="211709"/>
                </a:lnTo>
                <a:lnTo>
                  <a:pt x="358350" y="187706"/>
                </a:lnTo>
                <a:lnTo>
                  <a:pt x="381079" y="143335"/>
                </a:lnTo>
                <a:lnTo>
                  <a:pt x="385444" y="105918"/>
                </a:lnTo>
                <a:lnTo>
                  <a:pt x="384360" y="86723"/>
                </a:lnTo>
                <a:lnTo>
                  <a:pt x="384349" y="86536"/>
                </a:lnTo>
                <a:lnTo>
                  <a:pt x="367919" y="37084"/>
                </a:lnTo>
                <a:lnTo>
                  <a:pt x="333218" y="5526"/>
                </a:lnTo>
                <a:lnTo>
                  <a:pt x="317881" y="0"/>
                </a:lnTo>
                <a:close/>
              </a:path>
              <a:path w="385444" h="212089">
                <a:moveTo>
                  <a:pt x="67563" y="0"/>
                </a:moveTo>
                <a:lnTo>
                  <a:pt x="27166" y="24056"/>
                </a:lnTo>
                <a:lnTo>
                  <a:pt x="4381" y="68595"/>
                </a:lnTo>
                <a:lnTo>
                  <a:pt x="0" y="105918"/>
                </a:lnTo>
                <a:lnTo>
                  <a:pt x="985" y="123444"/>
                </a:lnTo>
                <a:lnTo>
                  <a:pt x="17399" y="174752"/>
                </a:lnTo>
                <a:lnTo>
                  <a:pt x="52135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30" y="197792"/>
                </a:lnTo>
                <a:lnTo>
                  <a:pt x="47720" y="190325"/>
                </a:lnTo>
                <a:lnTo>
                  <a:pt x="26376" y="155638"/>
                </a:lnTo>
                <a:lnTo>
                  <a:pt x="19352" y="105918"/>
                </a:lnTo>
                <a:lnTo>
                  <a:pt x="19303" y="104775"/>
                </a:lnTo>
                <a:lnTo>
                  <a:pt x="26376" y="55429"/>
                </a:lnTo>
                <a:lnTo>
                  <a:pt x="47799" y="21304"/>
                </a:lnTo>
                <a:lnTo>
                  <a:pt x="70484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0826" y="1829464"/>
            <a:ext cx="54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330" dirty="0">
                <a:latin typeface="Cambria Math"/>
                <a:cs typeface="Cambria Math"/>
              </a:rPr>
              <a:t> 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03363" y="2964718"/>
            <a:ext cx="445134" cy="15240"/>
          </a:xfrm>
          <a:custGeom>
            <a:avLst/>
            <a:gdLst/>
            <a:ahLst/>
            <a:cxnLst/>
            <a:rect l="l" t="t" r="r" b="b"/>
            <a:pathLst>
              <a:path w="445135" h="15239">
                <a:moveTo>
                  <a:pt x="445007" y="0"/>
                </a:moveTo>
                <a:lnTo>
                  <a:pt x="0" y="0"/>
                </a:lnTo>
                <a:lnTo>
                  <a:pt x="0" y="15239"/>
                </a:lnTo>
                <a:lnTo>
                  <a:pt x="445007" y="15239"/>
                </a:lnTo>
                <a:lnTo>
                  <a:pt x="4450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49667" y="2623469"/>
            <a:ext cx="15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609" y="2929558"/>
            <a:ext cx="3924935" cy="74803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704850" algn="ctr">
              <a:lnSpc>
                <a:spcPct val="100000"/>
              </a:lnSpc>
              <a:spcBef>
                <a:spcPts val="630"/>
              </a:spcBef>
            </a:pPr>
            <a:r>
              <a:rPr sz="2700" spc="-30" baseline="10802" dirty="0">
                <a:latin typeface="Cambria Math"/>
                <a:cs typeface="Cambria Math"/>
              </a:rPr>
              <a:t>Γ</a:t>
            </a:r>
            <a:r>
              <a:rPr sz="1300" spc="-20" dirty="0">
                <a:latin typeface="Cambria Math"/>
                <a:cs typeface="Cambria Math"/>
              </a:rPr>
              <a:t>max</a:t>
            </a:r>
            <a:endParaRPr sz="1300" dirty="0">
              <a:latin typeface="Cambria Math"/>
              <a:cs typeface="Cambria Math"/>
            </a:endParaRPr>
          </a:p>
          <a:p>
            <a:pPr marL="297815" indent="-272415">
              <a:lnSpc>
                <a:spcPct val="100000"/>
              </a:lnSpc>
              <a:spcBef>
                <a:spcPts val="59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97815" algn="l"/>
              </a:tabLst>
            </a:pPr>
            <a:r>
              <a:rPr sz="2000" spc="-114" dirty="0">
                <a:latin typeface="Trebuchet MS"/>
                <a:cs typeface="Trebuchet MS"/>
              </a:rPr>
              <a:t>Repeat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30" dirty="0">
                <a:latin typeface="Trebuchet MS"/>
                <a:cs typeface="Trebuchet MS"/>
              </a:rPr>
              <a:t>to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40" dirty="0">
                <a:latin typeface="Trebuchet MS"/>
                <a:cs typeface="Trebuchet MS"/>
              </a:rPr>
              <a:t>get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converged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geometry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51316" y="2867435"/>
            <a:ext cx="387350" cy="212090"/>
          </a:xfrm>
          <a:custGeom>
            <a:avLst/>
            <a:gdLst/>
            <a:ahLst/>
            <a:cxnLst/>
            <a:rect l="l" t="t" r="r" b="b"/>
            <a:pathLst>
              <a:path w="387350" h="212089">
                <a:moveTo>
                  <a:pt x="319404" y="0"/>
                </a:moveTo>
                <a:lnTo>
                  <a:pt x="316356" y="8509"/>
                </a:lnTo>
                <a:lnTo>
                  <a:pt x="328624" y="13819"/>
                </a:lnTo>
                <a:lnTo>
                  <a:pt x="339153" y="21177"/>
                </a:lnTo>
                <a:lnTo>
                  <a:pt x="360572" y="55322"/>
                </a:lnTo>
                <a:lnTo>
                  <a:pt x="367538" y="104775"/>
                </a:lnTo>
                <a:lnTo>
                  <a:pt x="366752" y="123444"/>
                </a:lnTo>
                <a:lnTo>
                  <a:pt x="354964" y="169164"/>
                </a:lnTo>
                <a:lnTo>
                  <a:pt x="328783" y="197738"/>
                </a:lnTo>
                <a:lnTo>
                  <a:pt x="316738" y="203073"/>
                </a:lnTo>
                <a:lnTo>
                  <a:pt x="319404" y="211709"/>
                </a:lnTo>
                <a:lnTo>
                  <a:pt x="359802" y="187652"/>
                </a:lnTo>
                <a:lnTo>
                  <a:pt x="382524" y="143271"/>
                </a:lnTo>
                <a:lnTo>
                  <a:pt x="386841" y="105918"/>
                </a:lnTo>
                <a:lnTo>
                  <a:pt x="385778" y="86703"/>
                </a:lnTo>
                <a:lnTo>
                  <a:pt x="385766" y="86483"/>
                </a:lnTo>
                <a:lnTo>
                  <a:pt x="369442" y="37084"/>
                </a:lnTo>
                <a:lnTo>
                  <a:pt x="334742" y="5526"/>
                </a:lnTo>
                <a:lnTo>
                  <a:pt x="319404" y="0"/>
                </a:lnTo>
                <a:close/>
              </a:path>
              <a:path w="387350" h="212089">
                <a:moveTo>
                  <a:pt x="67437" y="0"/>
                </a:moveTo>
                <a:lnTo>
                  <a:pt x="27092" y="24056"/>
                </a:lnTo>
                <a:lnTo>
                  <a:pt x="4365" y="68548"/>
                </a:lnTo>
                <a:lnTo>
                  <a:pt x="0" y="105918"/>
                </a:lnTo>
                <a:lnTo>
                  <a:pt x="969" y="123444"/>
                </a:lnTo>
                <a:lnTo>
                  <a:pt x="1075" y="125350"/>
                </a:lnTo>
                <a:lnTo>
                  <a:pt x="17399" y="174625"/>
                </a:lnTo>
                <a:lnTo>
                  <a:pt x="52081" y="206182"/>
                </a:lnTo>
                <a:lnTo>
                  <a:pt x="67437" y="211709"/>
                </a:lnTo>
                <a:lnTo>
                  <a:pt x="70230" y="203073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52" y="105918"/>
                </a:lnTo>
                <a:lnTo>
                  <a:pt x="19303" y="104775"/>
                </a:lnTo>
                <a:lnTo>
                  <a:pt x="26376" y="55322"/>
                </a:lnTo>
                <a:lnTo>
                  <a:pt x="47799" y="21177"/>
                </a:lnTo>
                <a:lnTo>
                  <a:pt x="70485" y="8509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04177" y="2797204"/>
            <a:ext cx="210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582420" algn="l"/>
              </a:tabLst>
            </a:pP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950" baseline="27777" dirty="0">
                <a:latin typeface="Cambria Math"/>
                <a:cs typeface="Cambria Math"/>
              </a:rPr>
              <a:t>2</a:t>
            </a:r>
            <a:r>
              <a:rPr sz="1950" spc="434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14" dirty="0">
                <a:latin typeface="Cambria Math"/>
                <a:cs typeface="Cambria Math"/>
              </a:rPr>
              <a:t>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55" dirty="0">
                <a:latin typeface="Cambria Math"/>
                <a:cs typeface="Cambria Math"/>
              </a:rPr>
              <a:t> </a:t>
            </a:r>
            <a:r>
              <a:rPr sz="1950" baseline="27777" dirty="0">
                <a:latin typeface="Cambria Math"/>
                <a:cs typeface="Cambria Math"/>
              </a:rPr>
              <a:t>1</a:t>
            </a:r>
            <a:r>
              <a:rPr sz="1950" spc="277" baseline="27777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−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330" dirty="0">
                <a:latin typeface="Cambria Math"/>
                <a:cs typeface="Cambria Math"/>
              </a:rPr>
              <a:t> 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45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29E2E28-D3A6-4F83-A00E-670457A4CA2A}"/>
              </a:ext>
            </a:extLst>
          </p:cNvPr>
          <p:cNvSpPr txBox="1"/>
          <p:nvPr/>
        </p:nvSpPr>
        <p:spPr>
          <a:xfrm>
            <a:off x="89701" y="754680"/>
            <a:ext cx="457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Steepest</a:t>
            </a:r>
            <a:r>
              <a:rPr lang="en-US" altLang="zh-CN" sz="3200" b="1" spc="-30" dirty="0"/>
              <a:t> </a:t>
            </a:r>
            <a:r>
              <a:rPr lang="en-US" altLang="zh-CN" sz="3200" b="1" spc="-10" dirty="0"/>
              <a:t>Descent (SD)</a:t>
            </a:r>
            <a:endParaRPr lang="zh-CN" altLang="en-US" sz="32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132F2F-5E8A-4C97-940F-40BCC64D8137}"/>
              </a:ext>
            </a:extLst>
          </p:cNvPr>
          <p:cNvSpPr txBox="1"/>
          <p:nvPr/>
        </p:nvSpPr>
        <p:spPr>
          <a:xfrm>
            <a:off x="2284196" y="0"/>
            <a:ext cx="4579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结构优化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20662" y="1464452"/>
            <a:ext cx="2308225" cy="71691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72415" marR="65405" indent="-272415" algn="r">
              <a:lnSpc>
                <a:spcPct val="100000"/>
              </a:lnSpc>
              <a:spcBef>
                <a:spcPts val="56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72415" algn="l"/>
              </a:tabLst>
            </a:pPr>
            <a:r>
              <a:rPr sz="2000" spc="-45" dirty="0">
                <a:latin typeface="Trebuchet MS"/>
                <a:cs typeface="Trebuchet MS"/>
              </a:rPr>
              <a:t>The</a:t>
            </a:r>
            <a:r>
              <a:rPr sz="2000" spc="-85" dirty="0">
                <a:latin typeface="Trebuchet MS"/>
                <a:cs typeface="Trebuchet MS"/>
              </a:rPr>
              <a:t> </a:t>
            </a:r>
            <a:r>
              <a:rPr sz="2000" spc="160" dirty="0">
                <a:latin typeface="Trebuchet MS"/>
                <a:cs typeface="Trebuchet MS"/>
              </a:rPr>
              <a:t>CG</a:t>
            </a:r>
            <a:r>
              <a:rPr sz="2000" spc="-265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Trebuchet MS"/>
                <a:cs typeface="Trebuchet MS"/>
              </a:rPr>
              <a:t>Algorithm</a:t>
            </a:r>
            <a:endParaRPr sz="2000" dirty="0">
              <a:latin typeface="Trebuchet MS"/>
              <a:cs typeface="Trebuchet MS"/>
            </a:endParaRPr>
          </a:p>
          <a:p>
            <a:pPr marL="274320" marR="30480" lvl="1" indent="-274320" algn="r">
              <a:lnSpc>
                <a:spcPct val="100000"/>
              </a:lnSpc>
              <a:spcBef>
                <a:spcPts val="415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274320" algn="l"/>
                <a:tab pos="1209675" algn="l"/>
              </a:tabLst>
            </a:pPr>
            <a:r>
              <a:rPr sz="1700" spc="100" dirty="0">
                <a:solidFill>
                  <a:srgbClr val="464652"/>
                </a:solidFill>
                <a:latin typeface="Trebuchet MS"/>
                <a:cs typeface="Trebuchet MS"/>
              </a:rPr>
              <a:t>SD</a:t>
            </a:r>
            <a:r>
              <a:rPr sz="1700" spc="-5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from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	</a:t>
            </a:r>
            <a:r>
              <a:rPr sz="2700" spc="-1019" baseline="3086" dirty="0">
                <a:latin typeface="Cambria Math"/>
                <a:cs typeface="Cambria Math"/>
              </a:rPr>
              <a:t>𝑥</a:t>
            </a:r>
            <a:r>
              <a:rPr sz="2700" spc="592" baseline="3086" dirty="0">
                <a:latin typeface="Cambria Math"/>
                <a:cs typeface="Cambria Math"/>
              </a:rPr>
              <a:t> </a:t>
            </a:r>
            <a:r>
              <a:rPr sz="1950" baseline="34188" dirty="0">
                <a:latin typeface="Cambria Math"/>
                <a:cs typeface="Cambria Math"/>
              </a:rPr>
              <a:t>0</a:t>
            </a:r>
            <a:r>
              <a:rPr sz="1950" spc="232" baseline="34188" dirty="0">
                <a:latin typeface="Cambria Math"/>
                <a:cs typeface="Cambria Math"/>
              </a:rPr>
              <a:t> 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along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0961" y="1865550"/>
            <a:ext cx="318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315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0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16288" y="2597705"/>
            <a:ext cx="385445" cy="212090"/>
          </a:xfrm>
          <a:custGeom>
            <a:avLst/>
            <a:gdLst/>
            <a:ahLst/>
            <a:cxnLst/>
            <a:rect l="l" t="t" r="r" b="b"/>
            <a:pathLst>
              <a:path w="385445" h="212089">
                <a:moveTo>
                  <a:pt x="317881" y="0"/>
                </a:moveTo>
                <a:lnTo>
                  <a:pt x="314959" y="8636"/>
                </a:lnTo>
                <a:lnTo>
                  <a:pt x="327173" y="13946"/>
                </a:lnTo>
                <a:lnTo>
                  <a:pt x="337708" y="21304"/>
                </a:lnTo>
                <a:lnTo>
                  <a:pt x="359122" y="55429"/>
                </a:lnTo>
                <a:lnTo>
                  <a:pt x="365330" y="86536"/>
                </a:lnTo>
                <a:lnTo>
                  <a:pt x="365357" y="86723"/>
                </a:lnTo>
                <a:lnTo>
                  <a:pt x="362997" y="140509"/>
                </a:lnTo>
                <a:lnTo>
                  <a:pt x="346467" y="180911"/>
                </a:lnTo>
                <a:lnTo>
                  <a:pt x="315213" y="203200"/>
                </a:lnTo>
                <a:lnTo>
                  <a:pt x="317881" y="211709"/>
                </a:lnTo>
                <a:lnTo>
                  <a:pt x="358403" y="187705"/>
                </a:lnTo>
                <a:lnTo>
                  <a:pt x="381079" y="143335"/>
                </a:lnTo>
                <a:lnTo>
                  <a:pt x="385444" y="105918"/>
                </a:lnTo>
                <a:lnTo>
                  <a:pt x="384362" y="86723"/>
                </a:lnTo>
                <a:lnTo>
                  <a:pt x="368045" y="37084"/>
                </a:lnTo>
                <a:lnTo>
                  <a:pt x="333238" y="5544"/>
                </a:lnTo>
                <a:lnTo>
                  <a:pt x="317881" y="0"/>
                </a:lnTo>
                <a:close/>
              </a:path>
              <a:path w="385445" h="212089">
                <a:moveTo>
                  <a:pt x="67563" y="0"/>
                </a:moveTo>
                <a:lnTo>
                  <a:pt x="27219" y="24110"/>
                </a:lnTo>
                <a:lnTo>
                  <a:pt x="4381" y="68595"/>
                </a:lnTo>
                <a:lnTo>
                  <a:pt x="0" y="105918"/>
                </a:lnTo>
                <a:lnTo>
                  <a:pt x="991" y="123517"/>
                </a:lnTo>
                <a:lnTo>
                  <a:pt x="17525" y="174751"/>
                </a:lnTo>
                <a:lnTo>
                  <a:pt x="52208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96" y="155763"/>
                </a:lnTo>
                <a:lnTo>
                  <a:pt x="19477" y="105918"/>
                </a:lnTo>
                <a:lnTo>
                  <a:pt x="19431" y="104775"/>
                </a:lnTo>
                <a:lnTo>
                  <a:pt x="20196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1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7962" y="2179494"/>
            <a:ext cx="7604125" cy="25755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99440" indent="-274955">
              <a:lnSpc>
                <a:spcPct val="100000"/>
              </a:lnSpc>
              <a:spcBef>
                <a:spcPts val="390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</a:tabLst>
            </a:pPr>
            <a:r>
              <a:rPr sz="2550" spc="-120" baseline="3267" dirty="0">
                <a:solidFill>
                  <a:srgbClr val="464652"/>
                </a:solidFill>
                <a:latin typeface="Trebuchet MS"/>
                <a:cs typeface="Trebuchet MS"/>
              </a:rPr>
              <a:t>Line</a:t>
            </a:r>
            <a:r>
              <a:rPr sz="2550" spc="-75" baseline="3267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2550" spc="-150" baseline="3267" dirty="0">
                <a:solidFill>
                  <a:srgbClr val="464652"/>
                </a:solidFill>
                <a:latin typeface="Trebuchet MS"/>
                <a:cs typeface="Trebuchet MS"/>
              </a:rPr>
              <a:t>minimization</a:t>
            </a:r>
            <a:r>
              <a:rPr sz="2550" spc="-44" baseline="3267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2550" baseline="3267" dirty="0">
                <a:solidFill>
                  <a:srgbClr val="464652"/>
                </a:solidFill>
                <a:latin typeface="Trebuchet MS"/>
                <a:cs typeface="Trebuchet MS"/>
              </a:rPr>
              <a:t>to</a:t>
            </a:r>
            <a:r>
              <a:rPr sz="2550" spc="277" baseline="3267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40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 dirty="0">
              <a:latin typeface="Cambria Math"/>
              <a:cs typeface="Cambria Math"/>
            </a:endParaRPr>
          </a:p>
          <a:p>
            <a:pPr marL="599440" indent="-274955">
              <a:lnSpc>
                <a:spcPct val="100000"/>
              </a:lnSpc>
              <a:spcBef>
                <a:spcPts val="290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  <a:tab pos="3058795" algn="l"/>
              </a:tabLst>
            </a:pP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New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464652"/>
                </a:solidFill>
                <a:latin typeface="Trebuchet MS"/>
                <a:cs typeface="Trebuchet MS"/>
              </a:rPr>
              <a:t>gradient</a:t>
            </a:r>
            <a:r>
              <a:rPr sz="1700" spc="27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280" dirty="0">
                <a:latin typeface="Cambria Math"/>
                <a:cs typeface="Cambria Math"/>
              </a:rPr>
              <a:t> </a:t>
            </a:r>
            <a:r>
              <a:rPr sz="1950" baseline="27777" dirty="0">
                <a:latin typeface="Cambria Math"/>
                <a:cs typeface="Cambria Math"/>
              </a:rPr>
              <a:t>1</a:t>
            </a:r>
            <a:r>
              <a:rPr sz="1950" spc="375" baseline="2777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spc="-685" dirty="0">
                <a:latin typeface="Cambria Math"/>
                <a:cs typeface="Cambria Math"/>
              </a:rPr>
              <a:t>𝑔</a:t>
            </a:r>
            <a:r>
              <a:rPr sz="1800" spc="310" dirty="0">
                <a:latin typeface="Cambria Math"/>
                <a:cs typeface="Cambria Math"/>
              </a:rPr>
              <a:t>  </a:t>
            </a:r>
            <a:r>
              <a:rPr sz="1800" spc="-680" dirty="0">
                <a:latin typeface="Cambria Math"/>
                <a:cs typeface="Cambria Math"/>
              </a:rPr>
              <a:t>𝑥</a:t>
            </a:r>
            <a:r>
              <a:rPr sz="1800" spc="325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r>
              <a:rPr sz="1950" baseline="27777" dirty="0">
                <a:latin typeface="Cambria Math"/>
                <a:cs typeface="Cambria Math"/>
              </a:rPr>
              <a:t>	</a:t>
            </a:r>
            <a:r>
              <a:rPr sz="1700" spc="-120" dirty="0">
                <a:solidFill>
                  <a:srgbClr val="464652"/>
                </a:solidFill>
                <a:latin typeface="Trebuchet MS"/>
                <a:cs typeface="Trebuchet MS"/>
              </a:rPr>
              <a:t>and</a:t>
            </a:r>
            <a:r>
              <a:rPr sz="1700" spc="-6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conjugated</a:t>
            </a:r>
            <a:r>
              <a:rPr sz="1700" spc="-5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75" dirty="0">
                <a:solidFill>
                  <a:srgbClr val="464652"/>
                </a:solidFill>
                <a:latin typeface="Trebuchet MS"/>
                <a:cs typeface="Trebuchet MS"/>
              </a:rPr>
              <a:t>gradient</a:t>
            </a:r>
            <a:r>
              <a:rPr sz="1700" spc="1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800" spc="-640" dirty="0">
                <a:latin typeface="Cambria Math"/>
                <a:cs typeface="Cambria Math"/>
              </a:rPr>
              <a:t>𝑠</a:t>
            </a:r>
            <a:r>
              <a:rPr sz="1800" spc="280" dirty="0">
                <a:latin typeface="Cambria Math"/>
                <a:cs typeface="Cambria Math"/>
              </a:rPr>
              <a:t> </a:t>
            </a:r>
            <a:r>
              <a:rPr sz="1950" spc="-75" baseline="27777" dirty="0">
                <a:latin typeface="Cambria Math"/>
                <a:cs typeface="Cambria Math"/>
              </a:rPr>
              <a:t>1</a:t>
            </a:r>
            <a:endParaRPr sz="1950" baseline="27777" dirty="0">
              <a:latin typeface="Cambria Math"/>
              <a:cs typeface="Cambria Math"/>
            </a:endParaRPr>
          </a:p>
          <a:p>
            <a:pPr marL="599440" indent="-274955">
              <a:lnSpc>
                <a:spcPct val="100000"/>
              </a:lnSpc>
              <a:spcBef>
                <a:spcPts val="475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</a:tabLst>
            </a:pPr>
            <a:r>
              <a:rPr sz="1700" spc="-85" dirty="0">
                <a:solidFill>
                  <a:srgbClr val="464652"/>
                </a:solidFill>
                <a:latin typeface="Trebuchet MS"/>
                <a:cs typeface="Trebuchet MS"/>
              </a:rPr>
              <a:t>Points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directly</a:t>
            </a:r>
            <a:r>
              <a:rPr sz="1700" spc="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464652"/>
                </a:solidFill>
                <a:latin typeface="Trebuchet MS"/>
                <a:cs typeface="Trebuchet MS"/>
              </a:rPr>
              <a:t>towards</a:t>
            </a:r>
            <a:r>
              <a:rPr sz="1700" spc="-3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the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minimum</a:t>
            </a:r>
            <a:endParaRPr sz="1700" dirty="0">
              <a:latin typeface="Trebuchet MS"/>
              <a:cs typeface="Trebuchet MS"/>
            </a:endParaRPr>
          </a:p>
          <a:p>
            <a:pPr marL="323215" indent="-272415">
              <a:lnSpc>
                <a:spcPct val="100000"/>
              </a:lnSpc>
              <a:spcBef>
                <a:spcPts val="585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323215" algn="l"/>
              </a:tabLst>
            </a:pPr>
            <a:r>
              <a:rPr sz="2000" spc="-105" dirty="0">
                <a:latin typeface="Trebuchet MS"/>
                <a:cs typeface="Trebuchet MS"/>
              </a:rPr>
              <a:t>Line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minimization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is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done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using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204" dirty="0">
                <a:latin typeface="Trebuchet MS"/>
                <a:cs typeface="Trebuchet MS"/>
              </a:rPr>
              <a:t>a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125" dirty="0">
                <a:latin typeface="Trebuchet MS"/>
                <a:cs typeface="Trebuchet MS"/>
              </a:rPr>
              <a:t>variant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of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Brent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algorithm</a:t>
            </a:r>
            <a:endParaRPr sz="2000" dirty="0">
              <a:latin typeface="Trebuchet MS"/>
              <a:cs typeface="Trebuchet MS"/>
            </a:endParaRPr>
          </a:p>
          <a:p>
            <a:pPr marL="599440" lvl="1" indent="-274955">
              <a:lnSpc>
                <a:spcPct val="100000"/>
              </a:lnSpc>
              <a:spcBef>
                <a:spcPts val="520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</a:tabLst>
            </a:pP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trial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95" dirty="0">
                <a:solidFill>
                  <a:srgbClr val="464652"/>
                </a:solidFill>
                <a:latin typeface="Trebuchet MS"/>
                <a:cs typeface="Trebuchet MS"/>
              </a:rPr>
              <a:t>step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along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90" dirty="0">
                <a:solidFill>
                  <a:srgbClr val="464652"/>
                </a:solidFill>
                <a:latin typeface="Trebuchet MS"/>
                <a:cs typeface="Trebuchet MS"/>
              </a:rPr>
              <a:t>search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90" dirty="0">
                <a:solidFill>
                  <a:srgbClr val="464652"/>
                </a:solidFill>
                <a:latin typeface="Trebuchet MS"/>
                <a:cs typeface="Trebuchet MS"/>
              </a:rPr>
              <a:t>direction</a:t>
            </a:r>
            <a:r>
              <a:rPr sz="1700" spc="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30" dirty="0">
                <a:solidFill>
                  <a:srgbClr val="464652"/>
                </a:solidFill>
                <a:latin typeface="Trebuchet MS"/>
                <a:cs typeface="Trebuchet MS"/>
              </a:rPr>
              <a:t>(conjg.</a:t>
            </a:r>
            <a:r>
              <a:rPr sz="1700" spc="-19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gradient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scaled</a:t>
            </a:r>
            <a:r>
              <a:rPr sz="1700" spc="-3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4" dirty="0">
                <a:solidFill>
                  <a:srgbClr val="464652"/>
                </a:solidFill>
                <a:latin typeface="Trebuchet MS"/>
                <a:cs typeface="Trebuchet MS"/>
              </a:rPr>
              <a:t>by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POTIM)</a:t>
            </a:r>
            <a:endParaRPr sz="1700" dirty="0">
              <a:latin typeface="Trebuchet MS"/>
              <a:cs typeface="Trebuchet MS"/>
            </a:endParaRPr>
          </a:p>
          <a:p>
            <a:pPr marL="599440" marR="43180" lvl="1" indent="-274955">
              <a:lnSpc>
                <a:spcPct val="100000"/>
              </a:lnSpc>
              <a:spcBef>
                <a:spcPts val="490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</a:tabLst>
            </a:pP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quadratic</a:t>
            </a:r>
            <a:r>
              <a:rPr sz="1700" spc="-3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or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0" dirty="0">
                <a:solidFill>
                  <a:srgbClr val="464652"/>
                </a:solidFill>
                <a:latin typeface="Trebuchet MS"/>
                <a:cs typeface="Trebuchet MS"/>
              </a:rPr>
              <a:t>cubic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464652"/>
                </a:solidFill>
                <a:latin typeface="Trebuchet MS"/>
                <a:cs typeface="Trebuchet MS"/>
              </a:rPr>
              <a:t>interpolation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95" dirty="0">
                <a:solidFill>
                  <a:srgbClr val="464652"/>
                </a:solidFill>
                <a:latin typeface="Trebuchet MS"/>
                <a:cs typeface="Trebuchet MS"/>
              </a:rPr>
              <a:t>using</a:t>
            </a:r>
            <a:r>
              <a:rPr sz="1700" spc="-3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95" dirty="0">
                <a:solidFill>
                  <a:srgbClr val="464652"/>
                </a:solidFill>
                <a:latin typeface="Trebuchet MS"/>
                <a:cs typeface="Trebuchet MS"/>
              </a:rPr>
              <a:t>energies</a:t>
            </a:r>
            <a:r>
              <a:rPr sz="1700" spc="-5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4" dirty="0">
                <a:solidFill>
                  <a:srgbClr val="464652"/>
                </a:solidFill>
                <a:latin typeface="Trebuchet MS"/>
                <a:cs typeface="Trebuchet MS"/>
              </a:rPr>
              <a:t>and</a:t>
            </a:r>
            <a:r>
              <a:rPr sz="1700" spc="-2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464652"/>
                </a:solidFill>
                <a:latin typeface="Trebuchet MS"/>
                <a:cs typeface="Trebuchet MS"/>
              </a:rPr>
              <a:t>forces</a:t>
            </a:r>
            <a:r>
              <a:rPr sz="1700" spc="-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50" dirty="0">
                <a:solidFill>
                  <a:srgbClr val="464652"/>
                </a:solidFill>
                <a:latin typeface="Trebuchet MS"/>
                <a:cs typeface="Trebuchet MS"/>
              </a:rPr>
              <a:t>at</a:t>
            </a:r>
            <a:r>
              <a:rPr sz="1700" spc="-3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x</a:t>
            </a:r>
            <a:r>
              <a:rPr sz="1650" baseline="-20202" dirty="0">
                <a:solidFill>
                  <a:srgbClr val="464652"/>
                </a:solidFill>
                <a:latin typeface="Trebuchet MS"/>
                <a:cs typeface="Trebuchet MS"/>
              </a:rPr>
              <a:t>0</a:t>
            </a:r>
            <a:r>
              <a:rPr sz="1650" spc="240" baseline="-20202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4" dirty="0">
                <a:solidFill>
                  <a:srgbClr val="464652"/>
                </a:solidFill>
                <a:latin typeface="Trebuchet MS"/>
                <a:cs typeface="Trebuchet MS"/>
              </a:rPr>
              <a:t>and</a:t>
            </a:r>
            <a:r>
              <a:rPr sz="1700" spc="-2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x</a:t>
            </a:r>
            <a:r>
              <a:rPr sz="1650" baseline="-20202" dirty="0">
                <a:solidFill>
                  <a:srgbClr val="464652"/>
                </a:solidFill>
                <a:latin typeface="Trebuchet MS"/>
                <a:cs typeface="Trebuchet MS"/>
              </a:rPr>
              <a:t>1</a:t>
            </a:r>
            <a:r>
              <a:rPr sz="1650" spc="232" baseline="-20202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464652"/>
                </a:solidFill>
                <a:latin typeface="Trebuchet MS"/>
                <a:cs typeface="Trebuchet MS"/>
              </a:rPr>
              <a:t>allows</a:t>
            </a:r>
            <a:r>
              <a:rPr sz="1700" spc="-3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464652"/>
                </a:solidFill>
                <a:latin typeface="Trebuchet MS"/>
                <a:cs typeface="Trebuchet MS"/>
              </a:rPr>
              <a:t>to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determine</a:t>
            </a:r>
            <a:r>
              <a:rPr sz="1700" spc="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the</a:t>
            </a:r>
            <a:r>
              <a:rPr sz="1700" spc="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approximate</a:t>
            </a:r>
            <a:r>
              <a:rPr sz="1700" spc="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minimum</a:t>
            </a:r>
            <a:endParaRPr sz="1700" dirty="0">
              <a:latin typeface="Trebuchet MS"/>
              <a:cs typeface="Trebuchet MS"/>
            </a:endParaRPr>
          </a:p>
          <a:p>
            <a:pPr marL="599440" lvl="1" indent="-274955">
              <a:lnSpc>
                <a:spcPct val="100000"/>
              </a:lnSpc>
              <a:spcBef>
                <a:spcPts val="505"/>
              </a:spcBef>
              <a:buClr>
                <a:srgbClr val="9FB8CD"/>
              </a:buClr>
              <a:buSzPct val="76470"/>
              <a:buFont typeface="Wingdings 3"/>
              <a:buChar char=""/>
              <a:tabLst>
                <a:tab pos="599440" algn="l"/>
              </a:tabLst>
            </a:pPr>
            <a:r>
              <a:rPr sz="1700" spc="-90" dirty="0">
                <a:solidFill>
                  <a:srgbClr val="464652"/>
                </a:solidFill>
                <a:latin typeface="Trebuchet MS"/>
                <a:cs typeface="Trebuchet MS"/>
              </a:rPr>
              <a:t>continue</a:t>
            </a:r>
            <a:r>
              <a:rPr sz="1700" spc="-3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minimization</a:t>
            </a:r>
            <a:r>
              <a:rPr sz="170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as</a:t>
            </a:r>
            <a:r>
              <a:rPr sz="1700" spc="-2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80" dirty="0">
                <a:solidFill>
                  <a:srgbClr val="464652"/>
                </a:solidFill>
                <a:latin typeface="Trebuchet MS"/>
                <a:cs typeface="Trebuchet MS"/>
              </a:rPr>
              <a:t>long</a:t>
            </a:r>
            <a:r>
              <a:rPr sz="1700" spc="-2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0" dirty="0">
                <a:solidFill>
                  <a:srgbClr val="464652"/>
                </a:solidFill>
                <a:latin typeface="Trebuchet MS"/>
                <a:cs typeface="Trebuchet MS"/>
              </a:rPr>
              <a:t>as</a:t>
            </a:r>
            <a:r>
              <a:rPr sz="1700" spc="-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0" dirty="0">
                <a:solidFill>
                  <a:srgbClr val="464652"/>
                </a:solidFill>
                <a:latin typeface="Trebuchet MS"/>
                <a:cs typeface="Trebuchet MS"/>
              </a:rPr>
              <a:t>approximate</a:t>
            </a:r>
            <a:r>
              <a:rPr sz="1700" spc="-4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14" dirty="0">
                <a:solidFill>
                  <a:srgbClr val="464652"/>
                </a:solidFill>
                <a:latin typeface="Trebuchet MS"/>
                <a:cs typeface="Trebuchet MS"/>
              </a:rPr>
              <a:t>minimum</a:t>
            </a:r>
            <a:r>
              <a:rPr sz="1700" spc="-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65" dirty="0">
                <a:solidFill>
                  <a:srgbClr val="464652"/>
                </a:solidFill>
                <a:latin typeface="Trebuchet MS"/>
                <a:cs typeface="Trebuchet MS"/>
              </a:rPr>
              <a:t>is</a:t>
            </a:r>
            <a:r>
              <a:rPr sz="1700" spc="-15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464652"/>
                </a:solidFill>
                <a:latin typeface="Trebuchet MS"/>
                <a:cs typeface="Trebuchet MS"/>
              </a:rPr>
              <a:t>not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5" dirty="0">
                <a:solidFill>
                  <a:srgbClr val="464652"/>
                </a:solidFill>
                <a:latin typeface="Trebuchet MS"/>
                <a:cs typeface="Trebuchet MS"/>
              </a:rPr>
              <a:t>accurate</a:t>
            </a:r>
            <a:r>
              <a:rPr sz="1700" spc="-30" dirty="0">
                <a:solidFill>
                  <a:srgbClr val="464652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64652"/>
                </a:solidFill>
                <a:latin typeface="Trebuchet MS"/>
                <a:cs typeface="Trebuchet MS"/>
              </a:rPr>
              <a:t>enough</a:t>
            </a:r>
            <a:endParaRPr sz="1700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242" y="5057187"/>
            <a:ext cx="3971925" cy="14001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8530" y="5001181"/>
            <a:ext cx="4009643" cy="1371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B95FF46-2053-4C7E-B1FC-BA9E4C4F8C7F}"/>
              </a:ext>
            </a:extLst>
          </p:cNvPr>
          <p:cNvSpPr txBox="1"/>
          <p:nvPr/>
        </p:nvSpPr>
        <p:spPr>
          <a:xfrm>
            <a:off x="89701" y="754680"/>
            <a:ext cx="4579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Conjugate Gradient (CG)</a:t>
            </a:r>
            <a:endParaRPr lang="zh-CN" altLang="en-US" sz="32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159D03-A89A-4F5D-9318-1C2F517AF27A}"/>
              </a:ext>
            </a:extLst>
          </p:cNvPr>
          <p:cNvSpPr txBox="1"/>
          <p:nvPr/>
        </p:nvSpPr>
        <p:spPr>
          <a:xfrm>
            <a:off x="2284196" y="0"/>
            <a:ext cx="4579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结构优化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1053" y="940892"/>
            <a:ext cx="7971790" cy="116698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85" dirty="0">
                <a:latin typeface="Trebuchet MS"/>
                <a:cs typeface="Trebuchet MS"/>
              </a:rPr>
              <a:t>Optimization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by</a:t>
            </a:r>
            <a:r>
              <a:rPr sz="2000" spc="-3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hand: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do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204" dirty="0">
                <a:latin typeface="Trebuchet MS"/>
                <a:cs typeface="Trebuchet MS"/>
              </a:rPr>
              <a:t>a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series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of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calculations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at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145" dirty="0">
                <a:latin typeface="Trebuchet MS"/>
                <a:cs typeface="Trebuchet MS"/>
              </a:rPr>
              <a:t>different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volumes</a:t>
            </a:r>
            <a:endParaRPr sz="2000" dirty="0">
              <a:latin typeface="Trebuchet MS"/>
              <a:cs typeface="Trebuchet MS"/>
            </a:endParaRPr>
          </a:p>
          <a:p>
            <a:pPr marL="285115" indent="-272415">
              <a:lnSpc>
                <a:spcPct val="100000"/>
              </a:lnSpc>
              <a:spcBef>
                <a:spcPts val="6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85" dirty="0">
                <a:latin typeface="Trebuchet MS"/>
                <a:cs typeface="Trebuchet MS"/>
              </a:rPr>
              <a:t>Optimization </a:t>
            </a:r>
            <a:r>
              <a:rPr sz="2000" spc="-130" dirty="0">
                <a:latin typeface="Trebuchet MS"/>
                <a:cs typeface="Trebuchet MS"/>
              </a:rPr>
              <a:t>by</a:t>
            </a:r>
            <a:r>
              <a:rPr sz="2000" spc="-65" dirty="0">
                <a:latin typeface="Trebuchet MS"/>
                <a:cs typeface="Trebuchet MS"/>
              </a:rPr>
              <a:t> </a:t>
            </a:r>
            <a:r>
              <a:rPr sz="2000" spc="-165" dirty="0">
                <a:latin typeface="Trebuchet MS"/>
                <a:cs typeface="Trebuchet MS"/>
              </a:rPr>
              <a:t>hand:</a:t>
            </a:r>
            <a:r>
              <a:rPr sz="2000" spc="-275" dirty="0">
                <a:latin typeface="Trebuchet MS"/>
                <a:cs typeface="Trebuchet MS"/>
              </a:rPr>
              <a:t> </a:t>
            </a:r>
            <a:r>
              <a:rPr sz="2000" spc="-175" dirty="0">
                <a:latin typeface="Trebuchet MS"/>
                <a:cs typeface="Trebuchet MS"/>
              </a:rPr>
              <a:t>fit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to</a:t>
            </a:r>
            <a:r>
              <a:rPr sz="2000" spc="-50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thermodynamics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equations</a:t>
            </a:r>
            <a:endParaRPr sz="2000" dirty="0">
              <a:latin typeface="Trebuchet MS"/>
              <a:cs typeface="Trebuchet MS"/>
            </a:endParaRPr>
          </a:p>
          <a:p>
            <a:pPr marL="285115" indent="-272415">
              <a:lnSpc>
                <a:spcPct val="100000"/>
              </a:lnSpc>
              <a:spcBef>
                <a:spcPts val="6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sz="2000" spc="-90" dirty="0">
                <a:latin typeface="Trebuchet MS"/>
                <a:cs typeface="Trebuchet MS"/>
              </a:rPr>
              <a:t>Automatic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optimizations</a:t>
            </a:r>
            <a:r>
              <a:rPr sz="2000" spc="-45" dirty="0">
                <a:latin typeface="Trebuchet MS"/>
                <a:cs typeface="Trebuchet MS"/>
              </a:rPr>
              <a:t> </a:t>
            </a:r>
            <a:r>
              <a:rPr sz="2000" spc="-120" dirty="0">
                <a:latin typeface="Trebuchet MS"/>
                <a:cs typeface="Trebuchet MS"/>
              </a:rPr>
              <a:t>based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on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lang="en-US" altLang="zh-CN" sz="2000" spc="-105" dirty="0">
                <a:latin typeface="Trebuchet MS"/>
                <a:cs typeface="Trebuchet MS"/>
              </a:rPr>
              <a:t>Hellmann-</a:t>
            </a:r>
            <a:r>
              <a:rPr lang="en-US" altLang="zh-CN" sz="2000" spc="-145" dirty="0">
                <a:latin typeface="Trebuchet MS"/>
                <a:cs typeface="Trebuchet MS"/>
              </a:rPr>
              <a:t>Feynman</a:t>
            </a:r>
            <a:r>
              <a:rPr lang="en-US" altLang="zh-CN" sz="2000" spc="-55" dirty="0">
                <a:latin typeface="Trebuchet MS"/>
                <a:cs typeface="Trebuchet MS"/>
              </a:rPr>
              <a:t> </a:t>
            </a:r>
            <a:r>
              <a:rPr lang="en-US" altLang="zh-CN" sz="2000" spc="-10" dirty="0">
                <a:latin typeface="Trebuchet MS"/>
                <a:cs typeface="Trebuchet MS"/>
              </a:rPr>
              <a:t>stresses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C73B50-DF42-46A5-908C-8853C6211B93}"/>
              </a:ext>
            </a:extLst>
          </p:cNvPr>
          <p:cNvSpPr txBox="1"/>
          <p:nvPr/>
        </p:nvSpPr>
        <p:spPr>
          <a:xfrm>
            <a:off x="2284196" y="0"/>
            <a:ext cx="45790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晶格优化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038577-F69B-4608-A36C-4F484B7A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607" y="5181980"/>
            <a:ext cx="4951684" cy="8530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396980-212C-4F47-9ED2-C069197F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27" y="4259386"/>
            <a:ext cx="3303804" cy="2319625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E6BF619A-5FCB-44AE-9869-5D3A5ABDD7B3}"/>
              </a:ext>
            </a:extLst>
          </p:cNvPr>
          <p:cNvSpPr txBox="1"/>
          <p:nvPr/>
        </p:nvSpPr>
        <p:spPr>
          <a:xfrm>
            <a:off x="698501" y="2213317"/>
            <a:ext cx="7971790" cy="1746632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lang="en-US" sz="1600" spc="-85" dirty="0">
                <a:latin typeface="Trebuchet MS"/>
                <a:cs typeface="Trebuchet MS"/>
              </a:rPr>
              <a:t>Selection of Initial Structure and Calculation of Hellmann-Feynman Stresses </a:t>
            </a:r>
          </a:p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lang="en-US" sz="1600" spc="-10" dirty="0">
                <a:latin typeface="Trebuchet MS"/>
                <a:cs typeface="Trebuchet MS"/>
              </a:rPr>
              <a:t>Update Lattice Parameters: Based on the calculated stresses, adjust the lattice constants and atomic positions to reduce the total energy of the system.</a:t>
            </a:r>
          </a:p>
          <a:p>
            <a:pPr marL="285115" indent="-272415">
              <a:lnSpc>
                <a:spcPct val="100000"/>
              </a:lnSpc>
              <a:spcBef>
                <a:spcPts val="700"/>
              </a:spcBef>
              <a:buClr>
                <a:srgbClr val="717BA2"/>
              </a:buClr>
              <a:buSzPct val="75000"/>
              <a:buFont typeface="Wingdings 3"/>
              <a:buChar char=""/>
              <a:tabLst>
                <a:tab pos="285115" algn="l"/>
              </a:tabLst>
            </a:pPr>
            <a:r>
              <a:rPr lang="en-US" sz="1600" spc="-10" dirty="0">
                <a:latin typeface="Trebuchet MS"/>
                <a:cs typeface="Trebuchet MS"/>
              </a:rPr>
              <a:t>Iterative Optimization: Repeat the stress calculations and structure adjustments until the stresses meet the convergence criteria and the system's total energy reaches a minimum.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C065F8-AC12-4961-83F1-0925751B8130}"/>
              </a:ext>
            </a:extLst>
          </p:cNvPr>
          <p:cNvSpPr txBox="1"/>
          <p:nvPr/>
        </p:nvSpPr>
        <p:spPr>
          <a:xfrm>
            <a:off x="3640992" y="4614203"/>
            <a:ext cx="539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Hellmann-Feynman stress tensor can be defined as: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449" y="846993"/>
            <a:ext cx="3338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indent="-165735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178435" algn="l"/>
              </a:tabLst>
            </a:pP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Verlet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algorithm</a:t>
            </a:r>
            <a:r>
              <a:rPr sz="2000" spc="-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(Verlet,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1967)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4592" y="1765268"/>
            <a:ext cx="3007360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34695" algn="l"/>
                <a:tab pos="1441450" algn="l"/>
                <a:tab pos="2185670" algn="l"/>
                <a:tab pos="2903855" algn="l"/>
              </a:tabLst>
            </a:pPr>
            <a:r>
              <a:rPr sz="2850" spc="-50" dirty="0">
                <a:latin typeface="Symbol"/>
                <a:cs typeface="Symbol"/>
              </a:rPr>
              <a:t>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50" dirty="0">
                <a:latin typeface="Symbol"/>
                <a:cs typeface="Symbol"/>
              </a:rPr>
              <a:t>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dirty="0">
                <a:latin typeface="Symbol"/>
                <a:cs typeface="Symbol"/>
              </a:rPr>
              <a:t></a:t>
            </a:r>
            <a:r>
              <a:rPr sz="2850" spc="5" dirty="0">
                <a:latin typeface="Times New Roman"/>
                <a:cs typeface="Times New Roman"/>
              </a:rPr>
              <a:t> </a:t>
            </a:r>
            <a:r>
              <a:rPr sz="2850" spc="-50" dirty="0">
                <a:latin typeface="Symbol"/>
                <a:cs typeface="Symbol"/>
              </a:rPr>
              <a:t>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50" dirty="0">
                <a:latin typeface="Symbol"/>
                <a:cs typeface="Symbol"/>
              </a:rPr>
              <a:t></a:t>
            </a:r>
            <a:r>
              <a:rPr sz="2850" dirty="0">
                <a:latin typeface="Times New Roman"/>
                <a:cs typeface="Times New Roman"/>
              </a:rPr>
              <a:t>	</a:t>
            </a:r>
            <a:r>
              <a:rPr sz="2850" spc="-185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9251" y="1568025"/>
            <a:ext cx="330835" cy="459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50" dirty="0">
                <a:latin typeface="Symbol"/>
                <a:cs typeface="Symbol"/>
              </a:rPr>
              <a:t></a:t>
            </a:r>
            <a:r>
              <a:rPr sz="2850" spc="5" dirty="0">
                <a:latin typeface="Times New Roman"/>
                <a:cs typeface="Times New Roman"/>
              </a:rPr>
              <a:t> </a:t>
            </a:r>
            <a:r>
              <a:rPr sz="2850" spc="-180" dirty="0">
                <a:latin typeface="Symbol"/>
                <a:cs typeface="Symbol"/>
              </a:rPr>
              <a:t></a:t>
            </a:r>
            <a:endParaRPr sz="2850">
              <a:latin typeface="Symbol"/>
              <a:cs typeface="Symbo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29416" y="2050088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0" y="0"/>
                </a:moveTo>
                <a:lnTo>
                  <a:pt x="576687" y="0"/>
                </a:lnTo>
              </a:path>
            </a:pathLst>
          </a:custGeom>
          <a:ln w="136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09748" y="1823581"/>
            <a:ext cx="10541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13436" y="1671262"/>
            <a:ext cx="1537335" cy="548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60375" algn="l"/>
              </a:tabLst>
            </a:pPr>
            <a:r>
              <a:rPr sz="2150" spc="-25" dirty="0">
                <a:latin typeface="Symbol"/>
                <a:cs typeface="Symbol"/>
              </a:rPr>
              <a:t>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9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Times New Roman"/>
                <a:cs typeface="Times New Roman"/>
              </a:rPr>
              <a:t>O</a:t>
            </a:r>
            <a:r>
              <a:rPr sz="2150" i="1" spc="-250" dirty="0">
                <a:latin typeface="Times New Roman"/>
                <a:cs typeface="Times New Roman"/>
              </a:rPr>
              <a:t> </a:t>
            </a:r>
            <a:r>
              <a:rPr sz="5100" spc="-142" baseline="-4084" dirty="0">
                <a:latin typeface="Symbol"/>
                <a:cs typeface="Symbol"/>
              </a:rPr>
              <a:t></a:t>
            </a:r>
            <a:r>
              <a:rPr sz="2150" spc="-95" dirty="0">
                <a:latin typeface="Symbol"/>
                <a:cs typeface="Symbol"/>
              </a:rPr>
              <a:t></a:t>
            </a:r>
            <a:r>
              <a:rPr sz="2150" i="1" spc="-95" dirty="0">
                <a:latin typeface="Times New Roman"/>
                <a:cs typeface="Times New Roman"/>
              </a:rPr>
              <a:t>t</a:t>
            </a:r>
            <a:r>
              <a:rPr sz="2150" i="1" spc="-325" dirty="0">
                <a:latin typeface="Times New Roman"/>
                <a:cs typeface="Times New Roman"/>
              </a:rPr>
              <a:t> </a:t>
            </a:r>
            <a:r>
              <a:rPr sz="1875" baseline="42222" dirty="0">
                <a:latin typeface="Times New Roman"/>
                <a:cs typeface="Times New Roman"/>
              </a:rPr>
              <a:t>4</a:t>
            </a:r>
            <a:r>
              <a:rPr sz="1875" spc="82" baseline="42222" dirty="0">
                <a:latin typeface="Times New Roman"/>
                <a:cs typeface="Times New Roman"/>
              </a:rPr>
              <a:t> </a:t>
            </a:r>
            <a:r>
              <a:rPr sz="5100" spc="-727" baseline="-4084" dirty="0">
                <a:latin typeface="Symbol"/>
                <a:cs typeface="Symbol"/>
              </a:rPr>
              <a:t></a:t>
            </a:r>
            <a:endParaRPr sz="5100" baseline="-4084" dirty="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73078" y="1820677"/>
            <a:ext cx="6985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8426" y="2017920"/>
            <a:ext cx="2242820" cy="217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0815" algn="l"/>
                <a:tab pos="2185035" algn="l"/>
              </a:tabLst>
            </a:pP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i</a:t>
            </a:r>
            <a:r>
              <a:rPr sz="1250" i="1" dirty="0">
                <a:latin typeface="Times New Roman"/>
                <a:cs typeface="Times New Roman"/>
              </a:rPr>
              <a:t>	</a:t>
            </a:r>
            <a:r>
              <a:rPr sz="1250" i="1" spc="-50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29608" y="1633361"/>
            <a:ext cx="45720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7665" algn="l"/>
              </a:tabLst>
            </a:pPr>
            <a:r>
              <a:rPr sz="2150" b="1" spc="-50" dirty="0">
                <a:latin typeface="Times New Roman"/>
                <a:cs typeface="Times New Roman"/>
              </a:rPr>
              <a:t>F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7980" y="1830605"/>
            <a:ext cx="846455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4485" algn="l"/>
              </a:tabLst>
            </a:pPr>
            <a:r>
              <a:rPr sz="2150" b="1" spc="-50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</a:t>
            </a:r>
            <a:r>
              <a:rPr sz="2150" spc="-135" dirty="0">
                <a:latin typeface="Times New Roman"/>
                <a:cs typeface="Times New Roman"/>
              </a:rPr>
              <a:t> </a:t>
            </a:r>
            <a:r>
              <a:rPr sz="2150" spc="-50" dirty="0">
                <a:latin typeface="Symbol"/>
                <a:cs typeface="Symbol"/>
              </a:rPr>
              <a:t>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7581" y="1830605"/>
            <a:ext cx="258826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2415" algn="l"/>
                <a:tab pos="932815" algn="l"/>
                <a:tab pos="1176020" algn="l"/>
                <a:tab pos="1677670" algn="l"/>
                <a:tab pos="2423160" algn="l"/>
              </a:tabLst>
            </a:pPr>
            <a:r>
              <a:rPr sz="2150" i="1" spc="-50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</a:t>
            </a:r>
            <a:r>
              <a:rPr sz="2150" spc="-20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Times New Roman"/>
                <a:cs typeface="Times New Roman"/>
              </a:rPr>
              <a:t>2</a:t>
            </a:r>
            <a:r>
              <a:rPr sz="2150" b="1" spc="-25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spc="-50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Symbol"/>
                <a:cs typeface="Symbol"/>
              </a:rPr>
              <a:t></a:t>
            </a:r>
            <a:r>
              <a:rPr sz="2150" spc="-225" dirty="0">
                <a:latin typeface="Times New Roman"/>
                <a:cs typeface="Times New Roman"/>
              </a:rPr>
              <a:t> </a:t>
            </a:r>
            <a:r>
              <a:rPr sz="2150" b="1" spc="-50" dirty="0">
                <a:latin typeface="Times New Roman"/>
                <a:cs typeface="Times New Roman"/>
              </a:rPr>
              <a:t>r</a:t>
            </a:r>
            <a:r>
              <a:rPr sz="2150" b="1" dirty="0">
                <a:latin typeface="Times New Roman"/>
                <a:cs typeface="Times New Roman"/>
              </a:rPr>
              <a:t>	</a:t>
            </a:r>
            <a:r>
              <a:rPr sz="2150" i="1" dirty="0">
                <a:latin typeface="Times New Roman"/>
                <a:cs typeface="Times New Roman"/>
              </a:rPr>
              <a:t>t</a:t>
            </a:r>
            <a:r>
              <a:rPr sz="2150" i="1" spc="-5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Symbol"/>
                <a:cs typeface="Symbol"/>
              </a:rPr>
              <a:t></a:t>
            </a:r>
            <a:r>
              <a:rPr sz="2150" spc="-170" dirty="0">
                <a:latin typeface="Times New Roman"/>
                <a:cs typeface="Times New Roman"/>
              </a:rPr>
              <a:t> </a:t>
            </a:r>
            <a:r>
              <a:rPr sz="2150" spc="-25" dirty="0">
                <a:latin typeface="Symbol"/>
                <a:cs typeface="Symbol"/>
              </a:rPr>
              <a:t></a:t>
            </a:r>
            <a:r>
              <a:rPr sz="2150" i="1" spc="-25" dirty="0">
                <a:latin typeface="Times New Roman"/>
                <a:cs typeface="Times New Roman"/>
              </a:rPr>
              <a:t>t</a:t>
            </a:r>
            <a:r>
              <a:rPr sz="2150" i="1" dirty="0">
                <a:latin typeface="Times New Roman"/>
                <a:cs typeface="Times New Roman"/>
              </a:rPr>
              <a:t>	</a:t>
            </a:r>
            <a:r>
              <a:rPr sz="2150" spc="-50" dirty="0">
                <a:latin typeface="Symbol"/>
                <a:cs typeface="Symbol"/>
              </a:rPr>
              <a:t></a:t>
            </a:r>
            <a:endParaRPr sz="2150" dirty="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8144" y="2143429"/>
            <a:ext cx="224790" cy="35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i="1" spc="-50" dirty="0">
                <a:latin typeface="Times New Roman"/>
                <a:cs typeface="Times New Roman"/>
              </a:rPr>
              <a:t>m</a:t>
            </a:r>
            <a:endParaRPr sz="2150">
              <a:latin typeface="Times New Roman"/>
              <a:cs typeface="Times New Roman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338943" y="1862294"/>
            <a:ext cx="1329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Δ𝑡~</a:t>
            </a:r>
            <a:r>
              <a:rPr sz="2000" spc="-5" dirty="0">
                <a:latin typeface="Cambria Math"/>
                <a:cs typeface="Cambria Math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10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44D0797-4412-4434-8D72-928C94B86E3C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6E8525-1CF2-4D77-95E5-D06712B9C883}"/>
                  </a:ext>
                </a:extLst>
              </p:cNvPr>
              <p:cNvSpPr txBox="1"/>
              <p:nvPr/>
            </p:nvSpPr>
            <p:spPr>
              <a:xfrm>
                <a:off x="272402" y="2671325"/>
                <a:ext cx="4577860" cy="689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𝐫</m:t>
                          </m:r>
                          <m:d>
                            <m:dPr>
                              <m:ctrlP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zh-CN" alt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5C6E8525-1CF2-4D77-95E5-D06712B9C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02" y="2671325"/>
                <a:ext cx="4577860" cy="689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>
            <a:extLst>
              <a:ext uri="{FF2B5EF4-FFF2-40B4-BE49-F238E27FC236}">
                <a16:creationId xmlns:a16="http://schemas.microsoft.com/office/drawing/2014/main" id="{C03340C8-54A3-46A8-BEC7-0952A1F06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02" y="3886421"/>
            <a:ext cx="8597672" cy="1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388491" y="1189482"/>
            <a:ext cx="46643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velocity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Verlet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(Swope,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1982)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16549FE-6F9F-4BA5-95FD-C69346A6A7C7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9BFD02-4467-44E3-B7A9-9C3A8DA13CEA}"/>
                  </a:ext>
                </a:extLst>
              </p:cNvPr>
              <p:cNvSpPr txBox="1"/>
              <p:nvPr/>
            </p:nvSpPr>
            <p:spPr>
              <a:xfrm>
                <a:off x="1610612" y="1784040"/>
                <a:ext cx="6567749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zh-CN" altLang="en-US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+O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9BFD02-4467-44E3-B7A9-9C3A8DA13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12" y="1784040"/>
                <a:ext cx="6567749" cy="483466"/>
              </a:xfrm>
              <a:prstGeom prst="rect">
                <a:avLst/>
              </a:prstGeom>
              <a:blipFill>
                <a:blip r:embed="rId3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02AACD-4AB9-4117-AF2A-90135F257122}"/>
                  </a:ext>
                </a:extLst>
              </p:cNvPr>
              <p:cNvSpPr txBox="1"/>
              <p:nvPr/>
            </p:nvSpPr>
            <p:spPr>
              <a:xfrm>
                <a:off x="935026" y="2547875"/>
                <a:ext cx="6364408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b="1"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acc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dirty="0"/>
                        <m:t>+</m:t>
                      </m:r>
                      <m:r>
                        <m:rPr>
                          <m:nor/>
                        </m:rPr>
                        <a:rPr lang="en-US" altLang="zh-CN" dirty="0"/>
                        <m:t>O</m:t>
                      </m:r>
                      <m:r>
                        <m:rPr>
                          <m:nor/>
                        </m:rPr>
                        <a:rPr lang="zh-CN" altLang="en-US" dirty="0"/>
                        <m:t>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dirty="0"/>
                        <m:t>）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02AACD-4AB9-4117-AF2A-90135F25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26" y="2547875"/>
                <a:ext cx="6364408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F99681-4DD0-452B-98F7-9D20D33B6343}"/>
                  </a:ext>
                </a:extLst>
              </p:cNvPr>
              <p:cNvSpPr txBox="1"/>
              <p:nvPr/>
            </p:nvSpPr>
            <p:spPr>
              <a:xfrm>
                <a:off x="1317340" y="3802354"/>
                <a:ext cx="6364408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CN" dirty="0"/>
                        <m:t>+</m:t>
                      </m:r>
                      <m:r>
                        <m:rPr>
                          <m:nor/>
                        </m:rPr>
                        <a:rPr lang="en-US" altLang="zh-CN" dirty="0"/>
                        <m:t>O</m:t>
                      </m:r>
                      <m:r>
                        <m:rPr>
                          <m:nor/>
                        </m:rPr>
                        <a:rPr lang="zh-CN" altLang="en-US" dirty="0"/>
                        <m:t>（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dirty="0"/>
                        <m:t>）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F99681-4DD0-452B-98F7-9D20D33B6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340" y="3802354"/>
                <a:ext cx="6364408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下 1">
            <a:extLst>
              <a:ext uri="{FF2B5EF4-FFF2-40B4-BE49-F238E27FC236}">
                <a16:creationId xmlns:a16="http://schemas.microsoft.com/office/drawing/2014/main" id="{FFA13E4C-A053-4AE2-856E-E9B26F2B2CF1}"/>
              </a:ext>
            </a:extLst>
          </p:cNvPr>
          <p:cNvSpPr/>
          <p:nvPr/>
        </p:nvSpPr>
        <p:spPr>
          <a:xfrm>
            <a:off x="4690241" y="3158811"/>
            <a:ext cx="331076" cy="57179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A5ADE3-27F6-4C90-9D3E-B1226CC579DC}"/>
                  </a:ext>
                </a:extLst>
              </p:cNvPr>
              <p:cNvSpPr txBox="1"/>
              <p:nvPr/>
            </p:nvSpPr>
            <p:spPr>
              <a:xfrm>
                <a:off x="1727244" y="4815619"/>
                <a:ext cx="457786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A5ADE3-27F6-4C90-9D3E-B1226CC57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44" y="4815619"/>
                <a:ext cx="457786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388491" y="1189482"/>
            <a:ext cx="46643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"/>
              <a:tabLst>
                <a:tab pos="354965" algn="l"/>
              </a:tabLst>
            </a:pPr>
            <a:r>
              <a:rPr sz="2000" dirty="0">
                <a:latin typeface="Calibri"/>
                <a:cs typeface="Calibri"/>
              </a:rPr>
              <a:t>velocity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Verlet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(Swope,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1982)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10613" y="3516377"/>
            <a:ext cx="352500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err="1">
                <a:latin typeface="等线"/>
                <a:cs typeface="等线"/>
              </a:rPr>
              <a:t>速度计算相当于分成两步</a:t>
            </a:r>
            <a:r>
              <a:rPr lang="en-US" sz="1800" spc="-5" dirty="0">
                <a:latin typeface="等线"/>
                <a:cs typeface="等线"/>
              </a:rPr>
              <a:t>,</a:t>
            </a:r>
            <a:r>
              <a:rPr lang="zh-CN" altLang="en-US" sz="1800" spc="-5" dirty="0">
                <a:latin typeface="等线"/>
                <a:cs typeface="等线"/>
              </a:rPr>
              <a:t>半步速度</a:t>
            </a:r>
            <a:endParaRPr sz="1800" dirty="0">
              <a:latin typeface="等线"/>
              <a:cs typeface="等线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16549FE-6F9F-4BA5-95FD-C69346A6A7C7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A4A37A-780C-4C58-9D89-F4CE1861BBD4}"/>
                  </a:ext>
                </a:extLst>
              </p:cNvPr>
              <p:cNvSpPr txBox="1"/>
              <p:nvPr/>
            </p:nvSpPr>
            <p:spPr>
              <a:xfrm>
                <a:off x="1388491" y="3986598"/>
                <a:ext cx="457786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CA4A37A-780C-4C58-9D89-F4CE1861B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491" y="3986598"/>
                <a:ext cx="4577860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D9A432-A6E2-4A85-8030-259DD10BB289}"/>
                  </a:ext>
                </a:extLst>
              </p:cNvPr>
              <p:cNvSpPr txBox="1"/>
              <p:nvPr/>
            </p:nvSpPr>
            <p:spPr>
              <a:xfrm>
                <a:off x="1726210" y="5610935"/>
                <a:ext cx="4577860" cy="633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DD9A432-A6E2-4A85-8030-259DD10B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210" y="5610935"/>
                <a:ext cx="4577860" cy="633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9BFD02-4467-44E3-B7A9-9C3A8DA13CEA}"/>
                  </a:ext>
                </a:extLst>
              </p:cNvPr>
              <p:cNvSpPr txBox="1"/>
              <p:nvPr/>
            </p:nvSpPr>
            <p:spPr>
              <a:xfrm>
                <a:off x="1610612" y="1784040"/>
                <a:ext cx="6567749" cy="483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zh-CN" altLang="en-US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𝐯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d>
                      <m:dPr>
                        <m:ctrlPr>
                          <a:rPr lang="zh-CN" alt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zh-CN" altLang="en-US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+O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𝛿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）</a:t>
                </a: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939BFD02-4467-44E3-B7A9-9C3A8DA13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12" y="1784040"/>
                <a:ext cx="6567749" cy="483466"/>
              </a:xfrm>
              <a:prstGeom prst="rect">
                <a:avLst/>
              </a:prstGeom>
              <a:blipFill>
                <a:blip r:embed="rId5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02AACD-4AB9-4117-AF2A-90135F257122}"/>
                  </a:ext>
                </a:extLst>
              </p:cNvPr>
              <p:cNvSpPr txBox="1"/>
              <p:nvPr/>
            </p:nvSpPr>
            <p:spPr>
              <a:xfrm>
                <a:off x="1474995" y="2525678"/>
                <a:ext cx="457786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d>
                            <m:d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A602AACD-4AB9-4117-AF2A-90135F25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95" y="2525678"/>
                <a:ext cx="457786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749BDB-179E-42F5-A93A-83685756341C}"/>
                  </a:ext>
                </a:extLst>
              </p:cNvPr>
              <p:cNvSpPr txBox="1"/>
              <p:nvPr/>
            </p:nvSpPr>
            <p:spPr>
              <a:xfrm>
                <a:off x="1474995" y="4806733"/>
                <a:ext cx="457791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1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749BDB-179E-42F5-A93A-836857563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95" y="4806733"/>
                <a:ext cx="4577912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70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3C27BE-FE3E-4DB3-B4C2-B803DC7C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2" y="4636804"/>
            <a:ext cx="7626570" cy="1367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0CAB36-A9D0-4341-86F6-EF6D52EF2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2" y="1115796"/>
            <a:ext cx="7528034" cy="164125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317E2B-64A1-46A5-8584-20920F30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84" y="2964389"/>
            <a:ext cx="7937938" cy="127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4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uler method">
            <a:extLst>
              <a:ext uri="{FF2B5EF4-FFF2-40B4-BE49-F238E27FC236}">
                <a16:creationId xmlns:a16="http://schemas.microsoft.com/office/drawing/2014/main" id="{6D209554-30F8-48D5-8C26-BCC4A941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0269"/>
            <a:ext cx="4555197" cy="45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locity-Verlet method">
            <a:extLst>
              <a:ext uri="{FF2B5EF4-FFF2-40B4-BE49-F238E27FC236}">
                <a16:creationId xmlns:a16="http://schemas.microsoft.com/office/drawing/2014/main" id="{62C5F593-857D-490A-B6CE-0CBBBCE7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03" y="1580269"/>
            <a:ext cx="4555197" cy="455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6F1BF41-F598-4B66-88F1-5ACC4472703F}"/>
              </a:ext>
            </a:extLst>
          </p:cNvPr>
          <p:cNvSpPr txBox="1"/>
          <p:nvPr/>
        </p:nvSpPr>
        <p:spPr>
          <a:xfrm>
            <a:off x="1355254" y="1118604"/>
            <a:ext cx="207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Euler's method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D77DA3-0A37-4713-AFF6-51F5A78B33D8}"/>
              </a:ext>
            </a:extLst>
          </p:cNvPr>
          <p:cNvSpPr txBox="1"/>
          <p:nvPr/>
        </p:nvSpPr>
        <p:spPr>
          <a:xfrm>
            <a:off x="5051499" y="1118604"/>
            <a:ext cx="323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Velocity-</a:t>
            </a:r>
            <a:r>
              <a:rPr lang="en-US" altLang="zh-CN" sz="2400" dirty="0" err="1"/>
              <a:t>Verlet's</a:t>
            </a:r>
            <a:r>
              <a:rPr lang="en-US" altLang="zh-CN" sz="2400" dirty="0"/>
              <a:t> method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CD79A9-6A42-453C-93AC-CBD825A47059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</p:spTree>
    <p:extLst>
      <p:ext uri="{BB962C8B-B14F-4D97-AF65-F5344CB8AC3E}">
        <p14:creationId xmlns:p14="http://schemas.microsoft.com/office/powerpoint/2010/main" val="2046705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719" y="1823271"/>
            <a:ext cx="8165158" cy="32114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83285" indent="-34353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“Good”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algorithm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means: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energy</a:t>
            </a:r>
            <a:r>
              <a:rPr sz="20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conservation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time reversibility,</a:t>
            </a:r>
            <a:r>
              <a:rPr sz="2000" dirty="0">
                <a:latin typeface="Calibri"/>
                <a:cs typeface="Calibri"/>
              </a:rPr>
              <a:t> volume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preservation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phase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space</a:t>
            </a:r>
            <a:endParaRPr sz="2000" dirty="0">
              <a:latin typeface="Calibri"/>
              <a:cs typeface="Calibri"/>
            </a:endParaRPr>
          </a:p>
          <a:p>
            <a:pPr marL="412115" indent="-39941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412115" algn="l"/>
              </a:tabLst>
            </a:pP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step: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large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possible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until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energy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conserved,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usually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~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- 10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fs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Lyapunov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instability?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Ergodicity?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2000" dirty="0">
              <a:latin typeface="Calibri"/>
              <a:cs typeface="Calibri"/>
            </a:endParaRPr>
          </a:p>
          <a:p>
            <a:pPr marL="234315" marR="157480">
              <a:lnSpc>
                <a:spcPct val="150000"/>
              </a:lnSpc>
            </a:pPr>
            <a:r>
              <a:rPr sz="2000" spc="-10" dirty="0">
                <a:latin typeface="Calibri"/>
                <a:cs typeface="Calibri"/>
              </a:rPr>
              <a:t>Lyapunov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instability: </a:t>
            </a:r>
            <a:r>
              <a:rPr sz="2000" spc="-20" dirty="0">
                <a:latin typeface="黑体"/>
                <a:cs typeface="黑体"/>
              </a:rPr>
              <a:t>随模拟时间的增加，模拟轨迹以指数</a:t>
            </a:r>
            <a:r>
              <a:rPr sz="2000" spc="-15" dirty="0">
                <a:latin typeface="黑体"/>
                <a:cs typeface="黑体"/>
              </a:rPr>
              <a:t>方式偏离实际的轨迹</a:t>
            </a:r>
            <a:endParaRPr sz="2000" dirty="0">
              <a:latin typeface="黑体"/>
              <a:cs typeface="黑体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F7F100-DD91-44A1-A7BA-9B75F5BDE5F0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015" y="1305286"/>
            <a:ext cx="7705385" cy="44909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100"/>
              </a:spcBef>
              <a:buFont typeface="Wingdings"/>
              <a:buChar char=""/>
              <a:tabLst>
                <a:tab pos="381000" algn="l"/>
              </a:tabLst>
            </a:pPr>
            <a:r>
              <a:rPr sz="2400" spc="130" dirty="0">
                <a:latin typeface="等线"/>
                <a:cs typeface="等线"/>
              </a:rPr>
              <a:t>时间反演</a:t>
            </a:r>
            <a:r>
              <a:rPr sz="2400" dirty="0">
                <a:latin typeface="Calibri"/>
                <a:cs typeface="Calibri"/>
              </a:rPr>
              <a:t>(time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reversible)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lang="en-US" sz="2000" spc="-20" dirty="0" err="1">
                <a:latin typeface="Calibri"/>
                <a:cs typeface="Calibri"/>
              </a:rPr>
              <a:t>Verlet</a:t>
            </a:r>
            <a:r>
              <a:rPr lang="en-US" sz="2000" spc="-20" dirty="0">
                <a:latin typeface="等线"/>
                <a:cs typeface="等线"/>
              </a:rPr>
              <a:t>, </a:t>
            </a:r>
            <a:r>
              <a:rPr lang="en-US" sz="2000" spc="-20" dirty="0">
                <a:latin typeface="Calibri"/>
                <a:cs typeface="Calibri"/>
              </a:rPr>
              <a:t>Velocity</a:t>
            </a:r>
            <a:r>
              <a:rPr lang="en-US" sz="2000" spc="-50" dirty="0">
                <a:latin typeface="Calibri"/>
                <a:cs typeface="Calibri"/>
              </a:rPr>
              <a:t> </a:t>
            </a:r>
            <a:r>
              <a:rPr lang="en-US" sz="2000" spc="-10" dirty="0" err="1">
                <a:latin typeface="Calibri"/>
                <a:cs typeface="Calibri"/>
              </a:rPr>
              <a:t>Verlet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are</a:t>
            </a:r>
            <a:r>
              <a:rPr lang="en-US" sz="2000" spc="-5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time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reversible</a:t>
            </a:r>
            <a:endParaRPr lang="en-US" sz="20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469900" algn="l"/>
              </a:tabLst>
            </a:pPr>
            <a:r>
              <a:rPr lang="en-US" sz="2000" dirty="0">
                <a:latin typeface="Calibri"/>
                <a:cs typeface="Calibri"/>
              </a:rPr>
              <a:t>Beeman,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Velocity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not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time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reversible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95"/>
              </a:spcBef>
            </a:pPr>
            <a:endParaRPr sz="2000" dirty="0">
              <a:latin typeface="Calibri"/>
              <a:cs typeface="Calibri"/>
            </a:endParaRPr>
          </a:p>
          <a:p>
            <a:pPr marL="312420" indent="-300355">
              <a:lnSpc>
                <a:spcPct val="100000"/>
              </a:lnSpc>
              <a:buSzPct val="95833"/>
              <a:buFont typeface="Wingdings"/>
              <a:buChar char=""/>
              <a:tabLst>
                <a:tab pos="312420" algn="l"/>
              </a:tabLst>
            </a:pPr>
            <a:r>
              <a:rPr lang="en-US" sz="2400" spc="130" dirty="0">
                <a:latin typeface="等线"/>
                <a:cs typeface="等线"/>
              </a:rPr>
              <a:t> </a:t>
            </a:r>
            <a:r>
              <a:rPr sz="2400" spc="130" dirty="0" err="1">
                <a:latin typeface="等线"/>
                <a:cs typeface="等线"/>
              </a:rPr>
              <a:t>能量守恒</a:t>
            </a:r>
            <a:r>
              <a:rPr sz="2400" dirty="0">
                <a:latin typeface="Calibri"/>
                <a:cs typeface="Calibri"/>
              </a:rPr>
              <a:t>(energy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conservation)</a:t>
            </a:r>
            <a:endParaRPr lang="zh-CN" altLang="en-US" sz="2400" spc="-10" dirty="0">
              <a:latin typeface="Calibri"/>
              <a:cs typeface="Calibri"/>
            </a:endParaRPr>
          </a:p>
          <a:p>
            <a:pPr marL="12065">
              <a:lnSpc>
                <a:spcPct val="100000"/>
              </a:lnSpc>
              <a:buSzPct val="95833"/>
              <a:tabLst>
                <a:tab pos="312420" algn="l"/>
              </a:tabLst>
            </a:pPr>
            <a:endParaRPr lang="en-US" sz="2400" spc="-1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000" dirty="0">
                <a:latin typeface="Calibri"/>
                <a:cs typeface="Calibri"/>
              </a:rPr>
              <a:t>短时间</a:t>
            </a:r>
            <a:endParaRPr lang="en-US" altLang="zh-CN" sz="2000" dirty="0">
              <a:latin typeface="Calibri"/>
              <a:cs typeface="Calibri"/>
            </a:endParaRPr>
          </a:p>
          <a:p>
            <a:pPr marL="12700">
              <a:spcBef>
                <a:spcPts val="870"/>
              </a:spcBef>
              <a:tabLst>
                <a:tab pos="469900" algn="l"/>
              </a:tabLst>
            </a:pPr>
            <a:r>
              <a:rPr lang="zh-CN" altLang="en-US" sz="2000" dirty="0">
                <a:latin typeface="等线"/>
                <a:cs typeface="等线"/>
              </a:rPr>
              <a:t>       低阶方法（如</a:t>
            </a:r>
            <a:r>
              <a:rPr lang="en-US" altLang="zh-CN" sz="2000" spc="-30" dirty="0" err="1">
                <a:latin typeface="Calibri"/>
                <a:cs typeface="Calibri"/>
              </a:rPr>
              <a:t>Verlet</a:t>
            </a:r>
            <a:r>
              <a:rPr lang="zh-CN" altLang="en-US" sz="2000" spc="-30" dirty="0">
                <a:latin typeface="等线"/>
                <a:cs typeface="等线"/>
              </a:rPr>
              <a:t>）</a:t>
            </a:r>
            <a:r>
              <a:rPr lang="zh-CN" altLang="en-US" sz="2000" spc="-20" dirty="0">
                <a:latin typeface="等线"/>
                <a:cs typeface="等线"/>
              </a:rPr>
              <a:t>可能短时间尺度内能量涨落比较大</a:t>
            </a:r>
            <a:endParaRPr lang="en-US" sz="2400" spc="-1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469900" algn="l"/>
              </a:tabLst>
            </a:pPr>
            <a:r>
              <a:rPr lang="zh-CN" altLang="en-US" sz="2000" dirty="0">
                <a:latin typeface="Calibri"/>
                <a:cs typeface="Calibri"/>
              </a:rPr>
              <a:t>长时间</a:t>
            </a:r>
            <a:endParaRPr lang="en-US" altLang="zh-CN" sz="2000" dirty="0">
              <a:latin typeface="Calibri"/>
              <a:cs typeface="Calibri"/>
            </a:endParaRPr>
          </a:p>
          <a:p>
            <a:pPr marL="12700">
              <a:spcBef>
                <a:spcPts val="870"/>
              </a:spcBef>
              <a:tabLst>
                <a:tab pos="469900" algn="l"/>
              </a:tabLst>
            </a:pPr>
            <a:r>
              <a:rPr lang="zh-CN" altLang="en-US" sz="2000" spc="-5" dirty="0">
                <a:latin typeface="等线"/>
                <a:cs typeface="等线"/>
              </a:rPr>
              <a:t>       高阶方法能量可能会漂移</a:t>
            </a:r>
            <a:endParaRPr lang="zh-CN" altLang="en-US" sz="2000" dirty="0">
              <a:latin typeface="等线"/>
              <a:cs typeface="等线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77583"/>
            <a:ext cx="9142476" cy="2804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D1BE5E-EFD7-4165-8EE4-11A2CCC5E528}"/>
              </a:ext>
            </a:extLst>
          </p:cNvPr>
          <p:cNvSpPr txBox="1"/>
          <p:nvPr/>
        </p:nvSpPr>
        <p:spPr>
          <a:xfrm>
            <a:off x="1926514" y="-9378"/>
            <a:ext cx="56634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积分算法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</TotalTime>
  <Words>1926</Words>
  <Application>Microsoft Office PowerPoint</Application>
  <PresentationFormat>全屏显示(4:3)</PresentationFormat>
  <Paragraphs>255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黑体</vt:lpstr>
      <vt:lpstr>微软雅黑</vt:lpstr>
      <vt:lpstr>Arial</vt:lpstr>
      <vt:lpstr>Calibri</vt:lpstr>
      <vt:lpstr>Calibri Light</vt:lpstr>
      <vt:lpstr>Cambria Math</vt:lpstr>
      <vt:lpstr>Symbol</vt:lpstr>
      <vt:lpstr>Times New Roman</vt:lpstr>
      <vt:lpstr>Trebuchet MS</vt:lpstr>
      <vt:lpstr>Wingdings</vt:lpstr>
      <vt:lpstr>Wingdings 3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Weibin Chu</dc:creator>
  <cp:lastModifiedBy>Weibin Chu</cp:lastModifiedBy>
  <cp:revision>36</cp:revision>
  <dcterms:created xsi:type="dcterms:W3CDTF">2024-08-18T13:21:18Z</dcterms:created>
  <dcterms:modified xsi:type="dcterms:W3CDTF">2024-09-14T07:23:01Z</dcterms:modified>
</cp:coreProperties>
</file>